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8" r:id="rId4"/>
    <p:sldId id="259" r:id="rId5"/>
    <p:sldId id="261" r:id="rId6"/>
    <p:sldId id="293" r:id="rId7"/>
    <p:sldId id="263" r:id="rId8"/>
    <p:sldId id="262" r:id="rId9"/>
    <p:sldId id="294" r:id="rId10"/>
    <p:sldId id="264" r:id="rId11"/>
    <p:sldId id="295" r:id="rId12"/>
    <p:sldId id="265" r:id="rId13"/>
    <p:sldId id="266" r:id="rId14"/>
    <p:sldId id="267" r:id="rId15"/>
    <p:sldId id="268" r:id="rId16"/>
    <p:sldId id="296" r:id="rId17"/>
    <p:sldId id="270" r:id="rId18"/>
    <p:sldId id="297" r:id="rId19"/>
    <p:sldId id="298" r:id="rId20"/>
    <p:sldId id="299" r:id="rId21"/>
    <p:sldId id="300" r:id="rId22"/>
    <p:sldId id="271" r:id="rId23"/>
    <p:sldId id="272" r:id="rId24"/>
    <p:sldId id="273" r:id="rId25"/>
    <p:sldId id="276" r:id="rId26"/>
    <p:sldId id="274" r:id="rId27"/>
    <p:sldId id="275" r:id="rId28"/>
    <p:sldId id="277" r:id="rId29"/>
    <p:sldId id="278" r:id="rId30"/>
    <p:sldId id="281" r:id="rId31"/>
    <p:sldId id="282" r:id="rId32"/>
    <p:sldId id="283" r:id="rId33"/>
    <p:sldId id="284" r:id="rId34"/>
    <p:sldId id="285" r:id="rId35"/>
    <p:sldId id="286" r:id="rId36"/>
    <p:sldId id="280" r:id="rId37"/>
    <p:sldId id="279" r:id="rId38"/>
    <p:sldId id="288" r:id="rId39"/>
    <p:sldId id="287" r:id="rId40"/>
    <p:sldId id="289" r:id="rId41"/>
    <p:sldId id="290" r:id="rId42"/>
    <p:sldId id="291" r:id="rId43"/>
    <p:sldId id="292"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67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0226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5907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96417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170976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941705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95858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932993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107907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08762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2330432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4220B5-C1CE-46E6-BE0C-6C53503D1129}" type="datetimeFigureOut">
              <a:rPr lang="en-IN" smtClean="0"/>
              <a:pPr/>
              <a:t>08-08-2024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AC8DD6-EBB5-4491-92A4-5A1E23AF62BD}" type="slidenum">
              <a:rPr lang="en-IN" smtClean="0"/>
              <a:pPr/>
              <a:t>‹#›</a:t>
            </a:fld>
            <a:endParaRPr lang="en-IN"/>
          </a:p>
        </p:txBody>
      </p:sp>
    </p:spTree>
    <p:extLst>
      <p:ext uri="{BB962C8B-B14F-4D97-AF65-F5344CB8AC3E}">
        <p14:creationId xmlns:p14="http://schemas.microsoft.com/office/powerpoint/2010/main" val="3431903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220B5-C1CE-46E6-BE0C-6C53503D1129}" type="datetimeFigureOut">
              <a:rPr lang="en-IN" smtClean="0"/>
              <a:pPr/>
              <a:t>08-08-2024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AC8DD6-EBB5-4491-92A4-5A1E23AF62BD}" type="slidenum">
              <a:rPr lang="en-IN" smtClean="0"/>
              <a:pPr/>
              <a:t>‹#›</a:t>
            </a:fld>
            <a:endParaRPr lang="en-IN"/>
          </a:p>
        </p:txBody>
      </p:sp>
    </p:spTree>
    <p:extLst>
      <p:ext uri="{BB962C8B-B14F-4D97-AF65-F5344CB8AC3E}">
        <p14:creationId xmlns:p14="http://schemas.microsoft.com/office/powerpoint/2010/main" val="2924340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Chapter 5</a:t>
            </a:r>
            <a:endParaRPr lang="en-IN" dirty="0"/>
          </a:p>
        </p:txBody>
      </p:sp>
      <p:sp>
        <p:nvSpPr>
          <p:cNvPr id="3" name="Subtitle 2"/>
          <p:cNvSpPr>
            <a:spLocks noGrp="1"/>
          </p:cNvSpPr>
          <p:nvPr>
            <p:ph type="subTitle" idx="1"/>
          </p:nvPr>
        </p:nvSpPr>
        <p:spPr/>
        <p:txBody>
          <a:bodyPr>
            <a:normAutofit/>
          </a:bodyPr>
          <a:lstStyle/>
          <a:p>
            <a:r>
              <a:rPr lang="en-IN" sz="4000" b="1" dirty="0" smtClean="0">
                <a:solidFill>
                  <a:schemeClr val="tx1"/>
                </a:solidFill>
              </a:rPr>
              <a:t>Image Enhancement in Spatial Domain</a:t>
            </a:r>
            <a:endParaRPr lang="en-IN" sz="4000" b="1" dirty="0">
              <a:solidFill>
                <a:schemeClr val="tx1"/>
              </a:solidFill>
            </a:endParaRPr>
          </a:p>
        </p:txBody>
      </p:sp>
    </p:spTree>
    <p:extLst>
      <p:ext uri="{BB962C8B-B14F-4D97-AF65-F5344CB8AC3E}">
        <p14:creationId xmlns:p14="http://schemas.microsoft.com/office/powerpoint/2010/main" val="49212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 Clipping ( Grey Level Slicing Without Background)</a:t>
            </a:r>
          </a:p>
          <a:p>
            <a:pPr lvl="1">
              <a:buFont typeface="Wingdings" pitchFamily="2" charset="2"/>
              <a:buChar char="§"/>
            </a:pPr>
            <a:r>
              <a:rPr lang="en-US" sz="2400" dirty="0" smtClean="0"/>
              <a:t>Useful in highlighting features in an image</a:t>
            </a:r>
          </a:p>
          <a:p>
            <a:pPr lvl="1">
              <a:buFont typeface="Wingdings" pitchFamily="2" charset="2"/>
              <a:buChar char="§"/>
            </a:pPr>
            <a:endParaRPr lang="en-US" sz="2400" dirty="0" smtClean="0"/>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2514600" y="2590800"/>
            <a:ext cx="3657600" cy="3276600"/>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 Clipping ( Grey Level Slicing Without Background)</a:t>
            </a:r>
          </a:p>
          <a:p>
            <a:pPr lvl="1">
              <a:buFont typeface="Wingdings" pitchFamily="2" charset="2"/>
              <a:buChar char="§"/>
            </a:pPr>
            <a:endParaRPr lang="en-US" sz="2400" dirty="0" smtClean="0"/>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1143000" y="1981200"/>
            <a:ext cx="6705600" cy="4191000"/>
          </a:xfrm>
          <a:prstGeom prst="rect">
            <a:avLst/>
          </a:prstGeom>
        </p:spPr>
      </p:pic>
    </p:spTree>
    <p:extLst>
      <p:ext uri="{BB962C8B-B14F-4D97-AF65-F5344CB8AC3E}">
        <p14:creationId xmlns:p14="http://schemas.microsoft.com/office/powerpoint/2010/main" val="1689134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Grey Level Slicing With Background</a:t>
            </a:r>
          </a:p>
          <a:p>
            <a:pPr lvl="1">
              <a:buFont typeface="Wingdings" pitchFamily="2" charset="2"/>
              <a:buChar char="§"/>
            </a:pPr>
            <a:r>
              <a:rPr lang="en-US" sz="2400" dirty="0" smtClean="0"/>
              <a:t>Useful in highlighting features in an image while retaining the background</a:t>
            </a:r>
          </a:p>
          <a:p>
            <a:pPr lvl="1">
              <a:buFont typeface="Wingdings" pitchFamily="2" charset="2"/>
              <a:buChar char="§"/>
            </a:pPr>
            <a:endParaRPr lang="en-US" sz="2400" dirty="0" smtClean="0"/>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1905000" y="2971800"/>
            <a:ext cx="3962400" cy="3352800"/>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Grey Level Slicing </a:t>
            </a:r>
          </a:p>
          <a:p>
            <a:pPr>
              <a:buFont typeface="Wingdings" pitchFamily="2" charset="2"/>
              <a:buChar char="§"/>
            </a:pPr>
            <a:r>
              <a:rPr lang="en-US" sz="2400" dirty="0" smtClean="0"/>
              <a:t>Example</a:t>
            </a: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314325" y="2971800"/>
            <a:ext cx="8515350" cy="2628900"/>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Bit Plane Slicing</a:t>
            </a:r>
          </a:p>
          <a:p>
            <a:pPr lvl="1">
              <a:buFont typeface="Wingdings" pitchFamily="2" charset="2"/>
              <a:buChar char="§"/>
            </a:pPr>
            <a:r>
              <a:rPr lang="en-US" sz="2400" dirty="0" smtClean="0"/>
              <a:t>Often by isolating particular bits of the pixel values in an image we can highlight interesting aspects of that image </a:t>
            </a:r>
          </a:p>
          <a:p>
            <a:pPr lvl="1">
              <a:buFont typeface="Wingdings" pitchFamily="2" charset="2"/>
              <a:buChar char="§"/>
            </a:pPr>
            <a:r>
              <a:rPr lang="en-US" sz="2400" dirty="0" smtClean="0"/>
              <a:t>Higher-order bits usually contain most of the significant visual information </a:t>
            </a:r>
          </a:p>
          <a:p>
            <a:pPr lvl="1">
              <a:buFont typeface="Wingdings" pitchFamily="2" charset="2"/>
              <a:buChar char="§"/>
            </a:pPr>
            <a:r>
              <a:rPr lang="en-US" sz="2400" dirty="0" smtClean="0"/>
              <a:t>Lower-order bits contain subtle details</a:t>
            </a: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2"/>
          <a:srcRect/>
          <a:stretch>
            <a:fillRect/>
          </a:stretch>
        </p:blipFill>
        <p:spPr bwMode="auto">
          <a:xfrm>
            <a:off x="2362200" y="4114800"/>
            <a:ext cx="4533900" cy="2743200"/>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Bit Plane Slicing</a:t>
            </a:r>
          </a:p>
          <a:p>
            <a:pPr lvl="1">
              <a:buFont typeface="Wingdings" pitchFamily="2" charset="2"/>
              <a:buChar char="§"/>
            </a:pPr>
            <a:r>
              <a:rPr lang="en-US" sz="2400" dirty="0" smtClean="0"/>
              <a:t>Example</a:t>
            </a: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2"/>
          <a:srcRect/>
          <a:stretch>
            <a:fillRect/>
          </a:stretch>
        </p:blipFill>
        <p:spPr bwMode="auto">
          <a:xfrm>
            <a:off x="228600" y="2438400"/>
            <a:ext cx="2667000" cy="2603500"/>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a:srcRect/>
          <a:stretch>
            <a:fillRect/>
          </a:stretch>
        </p:blipFill>
        <p:spPr bwMode="auto">
          <a:xfrm>
            <a:off x="3276600" y="2438400"/>
            <a:ext cx="5656327" cy="4267200"/>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Bit Plane Slicing</a:t>
            </a:r>
          </a:p>
          <a:p>
            <a:pPr lvl="1">
              <a:buFont typeface="Wingdings" pitchFamily="2" charset="2"/>
              <a:buChar char="§"/>
            </a:pPr>
            <a:r>
              <a:rPr lang="en-US" sz="2400" dirty="0" smtClean="0"/>
              <a:t>Example</a:t>
            </a: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990600" y="2532185"/>
            <a:ext cx="7426859" cy="3709988"/>
          </a:xfrm>
          <a:prstGeom prst="rect">
            <a:avLst/>
          </a:prstGeom>
        </p:spPr>
      </p:pic>
    </p:spTree>
    <p:extLst>
      <p:ext uri="{BB962C8B-B14F-4D97-AF65-F5344CB8AC3E}">
        <p14:creationId xmlns:p14="http://schemas.microsoft.com/office/powerpoint/2010/main" val="2312400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Contrast Stretching ( Piecewise Linear Transformation)</a:t>
            </a:r>
          </a:p>
          <a:p>
            <a:pPr lvl="1">
              <a:buFont typeface="Wingdings" pitchFamily="2" charset="2"/>
              <a:buChar char="§"/>
            </a:pPr>
            <a:r>
              <a:rPr lang="en-US" sz="2400" dirty="0" smtClean="0"/>
              <a:t>Can be used to add contrast to a poor quality image</a:t>
            </a:r>
            <a:endParaRPr lang="en-IN"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srcRect/>
          <a:stretch>
            <a:fillRect/>
          </a:stretch>
        </p:blipFill>
        <p:spPr bwMode="auto">
          <a:xfrm>
            <a:off x="195263" y="3048000"/>
            <a:ext cx="8753475" cy="3152775"/>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7630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Contrast Stretching ( Piecewise Linear Transformation)</a:t>
            </a: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1371600" y="1952748"/>
            <a:ext cx="5715000" cy="4524252"/>
          </a:xfrm>
          <a:prstGeom prst="rect">
            <a:avLst/>
          </a:prstGeom>
        </p:spPr>
      </p:pic>
    </p:spTree>
    <p:extLst>
      <p:ext uri="{BB962C8B-B14F-4D97-AF65-F5344CB8AC3E}">
        <p14:creationId xmlns:p14="http://schemas.microsoft.com/office/powerpoint/2010/main" val="2364463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7630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Contrast Stretching ( Piecewise Linear Transformation)</a:t>
            </a: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5" name="Picture 4"/>
          <p:cNvPicPr>
            <a:picLocks noChangeAspect="1"/>
          </p:cNvPicPr>
          <p:nvPr/>
        </p:nvPicPr>
        <p:blipFill>
          <a:blip r:embed="rId2"/>
          <a:stretch>
            <a:fillRect/>
          </a:stretch>
        </p:blipFill>
        <p:spPr>
          <a:xfrm>
            <a:off x="1676400" y="1905000"/>
            <a:ext cx="4792593" cy="4724400"/>
          </a:xfrm>
          <a:prstGeom prst="rect">
            <a:avLst/>
          </a:prstGeom>
        </p:spPr>
      </p:pic>
    </p:spTree>
    <p:extLst>
      <p:ext uri="{BB962C8B-B14F-4D97-AF65-F5344CB8AC3E}">
        <p14:creationId xmlns:p14="http://schemas.microsoft.com/office/powerpoint/2010/main" val="3522917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2413338"/>
            <a:ext cx="7391400" cy="1938992"/>
          </a:xfrm>
          <a:prstGeom prst="rect">
            <a:avLst/>
          </a:prstGeom>
        </p:spPr>
        <p:txBody>
          <a:bodyPr wrap="square">
            <a:spAutoFit/>
          </a:bodyPr>
          <a:lstStyle/>
          <a:p>
            <a:pPr marL="285750" indent="-285750">
              <a:buFont typeface="Arial" panose="020B0604020202020204" pitchFamily="34" charset="0"/>
              <a:buChar char="•"/>
            </a:pPr>
            <a:r>
              <a:rPr lang="en-US" sz="2000" dirty="0" smtClean="0"/>
              <a:t>Image </a:t>
            </a:r>
            <a:r>
              <a:rPr lang="en-US" sz="2000" dirty="0"/>
              <a:t>enhancement is the process of adjusting digital images so that the results are more suitable for display or further image analysis. </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For </a:t>
            </a:r>
            <a:r>
              <a:rPr lang="en-US" sz="2000" dirty="0"/>
              <a:t>example, you can remove noise, sharpen, or brighten an image, making it easier to identify key features.</a:t>
            </a:r>
            <a:endParaRPr lang="en-IN" sz="2000" dirty="0"/>
          </a:p>
        </p:txBody>
      </p:sp>
      <p:sp>
        <p:nvSpPr>
          <p:cNvPr id="7" name="Title 1"/>
          <p:cNvSpPr txBox="1">
            <a:spLocks/>
          </p:cNvSpPr>
          <p:nvPr/>
        </p:nvSpPr>
        <p:spPr>
          <a:xfrm>
            <a:off x="457200" y="274638"/>
            <a:ext cx="86868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smtClean="0">
                <a:latin typeface="Arial Black" pitchFamily="34" charset="0"/>
              </a:rPr>
              <a:t>What is Image Enhancement?</a:t>
            </a:r>
            <a:endParaRPr lang="en-IN" dirty="0">
              <a:latin typeface="Arial Black" pitchFamily="34" charset="0"/>
            </a:endParaRPr>
          </a:p>
        </p:txBody>
      </p:sp>
    </p:spTree>
    <p:extLst>
      <p:ext uri="{BB962C8B-B14F-4D97-AF65-F5344CB8AC3E}">
        <p14:creationId xmlns:p14="http://schemas.microsoft.com/office/powerpoint/2010/main" val="3375763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7630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Contrast Stretching ( Piecewise Linear Transformation)</a:t>
            </a: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1447800" y="1981200"/>
            <a:ext cx="6294715" cy="4724400"/>
          </a:xfrm>
          <a:prstGeom prst="rect">
            <a:avLst/>
          </a:prstGeom>
        </p:spPr>
      </p:pic>
    </p:spTree>
    <p:extLst>
      <p:ext uri="{BB962C8B-B14F-4D97-AF65-F5344CB8AC3E}">
        <p14:creationId xmlns:p14="http://schemas.microsoft.com/office/powerpoint/2010/main" val="2402670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7630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Contrast Stretching ( Piecewise Linear Transformation)</a:t>
            </a: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6" name="Picture 5"/>
          <p:cNvPicPr>
            <a:picLocks noChangeAspect="1"/>
          </p:cNvPicPr>
          <p:nvPr/>
        </p:nvPicPr>
        <p:blipFill>
          <a:blip r:embed="rId2"/>
          <a:stretch>
            <a:fillRect/>
          </a:stretch>
        </p:blipFill>
        <p:spPr>
          <a:xfrm>
            <a:off x="1078442" y="2286000"/>
            <a:ext cx="6987116" cy="2209800"/>
          </a:xfrm>
          <a:prstGeom prst="rect">
            <a:avLst/>
          </a:prstGeom>
        </p:spPr>
      </p:pic>
    </p:spTree>
    <p:extLst>
      <p:ext uri="{BB962C8B-B14F-4D97-AF65-F5344CB8AC3E}">
        <p14:creationId xmlns:p14="http://schemas.microsoft.com/office/powerpoint/2010/main" val="3720141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5257800"/>
          </a:xfrm>
        </p:spPr>
        <p:txBody>
          <a:bodyPr>
            <a:normAutofit fontScale="92500" lnSpcReduction="20000"/>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Log Transformation( Dynamic Range Compression)</a:t>
            </a:r>
          </a:p>
          <a:p>
            <a:pPr lvl="1">
              <a:buFont typeface="Wingdings" pitchFamily="2" charset="2"/>
              <a:buChar char="§"/>
            </a:pPr>
            <a:r>
              <a:rPr lang="en-US" sz="2400" dirty="0" smtClean="0"/>
              <a:t>Log functions are particularly useful when the input grey level values may have an extremely large range of values </a:t>
            </a:r>
          </a:p>
          <a:p>
            <a:pPr lvl="1">
              <a:buFont typeface="Wingdings" pitchFamily="2" charset="2"/>
              <a:buChar char="§"/>
            </a:pPr>
            <a:endParaRPr lang="en-US" sz="2400" dirty="0" smtClean="0"/>
          </a:p>
          <a:p>
            <a:pPr lvl="1">
              <a:buFont typeface="Wingdings" pitchFamily="2" charset="2"/>
              <a:buChar char="§"/>
            </a:pPr>
            <a:r>
              <a:rPr lang="en-US" sz="2400" dirty="0" smtClean="0"/>
              <a:t>s = c log(r + 1)</a:t>
            </a:r>
          </a:p>
          <a:p>
            <a:pPr lvl="1">
              <a:buFont typeface="Wingdings" pitchFamily="2" charset="2"/>
              <a:buChar char="§"/>
            </a:pPr>
            <a:endParaRPr lang="en-US" sz="2400" dirty="0" smtClean="0"/>
          </a:p>
          <a:p>
            <a:pPr lvl="1">
              <a:buFont typeface="Wingdings" pitchFamily="2" charset="2"/>
              <a:buChar char="§"/>
            </a:pPr>
            <a:endParaRPr lang="en-US" sz="2400" dirty="0" smtClean="0"/>
          </a:p>
          <a:p>
            <a:pPr lvl="1">
              <a:buFont typeface="Wingdings" pitchFamily="2" charset="2"/>
              <a:buChar char="§"/>
            </a:pPr>
            <a:endParaRPr lang="en-US" sz="2400" dirty="0" smtClean="0"/>
          </a:p>
          <a:p>
            <a:pPr lvl="1">
              <a:buFont typeface="Wingdings" pitchFamily="2" charset="2"/>
              <a:buChar char="§"/>
            </a:pPr>
            <a:endParaRPr lang="en-US" sz="2400" dirty="0" smtClean="0"/>
          </a:p>
          <a:p>
            <a:pPr lvl="1">
              <a:buFont typeface="Wingdings" pitchFamily="2" charset="2"/>
              <a:buChar char="§"/>
            </a:pPr>
            <a:endParaRPr lang="en-US" sz="2400" dirty="0" smtClean="0"/>
          </a:p>
          <a:p>
            <a:pPr lvl="1">
              <a:buFont typeface="Wingdings" pitchFamily="2" charset="2"/>
              <a:buChar char="§"/>
            </a:pPr>
            <a:endParaRPr lang="en-US" sz="2400" dirty="0" smtClean="0"/>
          </a:p>
          <a:p>
            <a:pPr lvl="1">
              <a:buFont typeface="Wingdings" pitchFamily="2" charset="2"/>
              <a:buChar char="§"/>
            </a:pPr>
            <a:endParaRPr lang="en-US" sz="2400" dirty="0" smtClean="0"/>
          </a:p>
          <a:p>
            <a:pPr lvl="1">
              <a:buFont typeface="Wingdings" pitchFamily="2" charset="2"/>
              <a:buChar char="§"/>
            </a:pPr>
            <a:r>
              <a:rPr lang="en-US" sz="2400" dirty="0" smtClean="0"/>
              <a:t>During log transformation, the dark pixels in an image are expanded as compared to the higher pixel values. The higher pixel values are kind of compressed in log transformation. This result in following image enhancement</a:t>
            </a:r>
          </a:p>
          <a:p>
            <a:pPr>
              <a:buFont typeface="Wingdings" pitchFamily="2" charset="2"/>
              <a:buChar char="§"/>
            </a:pPr>
            <a:endParaRPr lang="en-US" sz="2800" dirty="0" smtClean="0"/>
          </a:p>
          <a:p>
            <a:pPr>
              <a:buNone/>
            </a:pPr>
            <a:endParaRPr lang="en-IN" sz="2800" dirty="0" smtClean="0">
              <a:solidFill>
                <a:schemeClr val="tx2"/>
              </a:solidFill>
              <a:latin typeface="Times New Roman" pitchFamily="18" charset="0"/>
              <a:cs typeface="Times New Roman" pitchFamily="18" charset="0"/>
            </a:endParaRPr>
          </a:p>
          <a:p>
            <a:pPr lvl="1">
              <a:buNone/>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10243" name="Picture 3"/>
          <p:cNvPicPr>
            <a:picLocks noChangeAspect="1" noChangeArrowheads="1"/>
          </p:cNvPicPr>
          <p:nvPr/>
        </p:nvPicPr>
        <p:blipFill>
          <a:blip r:embed="rId2"/>
          <a:srcRect/>
          <a:stretch>
            <a:fillRect/>
          </a:stretch>
        </p:blipFill>
        <p:spPr bwMode="auto">
          <a:xfrm>
            <a:off x="3886200" y="2438400"/>
            <a:ext cx="3494498" cy="2786062"/>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Log Transformation( Dynamic Range Compression)</a:t>
            </a:r>
          </a:p>
          <a:p>
            <a:pPr lvl="1">
              <a:buNone/>
            </a:pPr>
            <a:r>
              <a:rPr lang="en-US" sz="2400" dirty="0" smtClean="0"/>
              <a:t>•In the following example the Fourier transform of an image is put through a log transform to reveal more detail</a:t>
            </a: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9219" name="Picture 3"/>
          <p:cNvPicPr>
            <a:picLocks noChangeAspect="1" noChangeArrowheads="1"/>
          </p:cNvPicPr>
          <p:nvPr/>
        </p:nvPicPr>
        <p:blipFill>
          <a:blip r:embed="rId2"/>
          <a:srcRect/>
          <a:stretch>
            <a:fillRect/>
          </a:stretch>
        </p:blipFill>
        <p:spPr bwMode="auto">
          <a:xfrm>
            <a:off x="1157288" y="3095625"/>
            <a:ext cx="6829425" cy="2466975"/>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Histogram Processing</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Histogram</a:t>
            </a:r>
          </a:p>
          <a:p>
            <a:pPr lvl="1" algn="just">
              <a:buFont typeface="Wingdings" pitchFamily="2" charset="2"/>
              <a:buChar char="§"/>
            </a:pPr>
            <a:r>
              <a:rPr lang="en-IN" sz="2400" dirty="0" smtClean="0"/>
              <a:t>A </a:t>
            </a:r>
            <a:r>
              <a:rPr lang="en-IN" sz="2400" dirty="0"/>
              <a:t>graph showing the number of pixels in an </a:t>
            </a:r>
            <a:r>
              <a:rPr lang="en-IN" sz="2400" b="1" dirty="0"/>
              <a:t>image</a:t>
            </a:r>
            <a:r>
              <a:rPr lang="en-IN" sz="2400" dirty="0"/>
              <a:t> at each different intensity value found in that </a:t>
            </a:r>
            <a:r>
              <a:rPr lang="en-IN" sz="2400" b="1" dirty="0"/>
              <a:t>image</a:t>
            </a:r>
            <a:r>
              <a:rPr lang="en-IN" sz="2400" dirty="0"/>
              <a:t>.</a:t>
            </a:r>
            <a:endParaRPr lang="en-IN" sz="24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sp>
        <p:nvSpPr>
          <p:cNvPr id="4" name="AutoShape 2" descr="Image result for input image and its histo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743200"/>
            <a:ext cx="467799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Histogram Equalization</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lvl="1">
              <a:buFont typeface="Wingdings" pitchFamily="2" charset="2"/>
              <a:buChar char="§"/>
            </a:pPr>
            <a:r>
              <a:rPr lang="en-US" sz="2400" dirty="0"/>
              <a:t>Histogram equalization is a technique for adjusting image intensities to enhance contrast.</a:t>
            </a:r>
          </a:p>
          <a:p>
            <a:pPr lvl="1">
              <a:buFont typeface="Wingdings" pitchFamily="2" charset="2"/>
              <a:buChar char="§"/>
            </a:pPr>
            <a:r>
              <a:rPr lang="en-IN" sz="2400" dirty="0" smtClean="0"/>
              <a:t>It tries </a:t>
            </a:r>
            <a:r>
              <a:rPr lang="en-IN" sz="2400" dirty="0"/>
              <a:t>to produce an output image that has a uniform histogram.</a:t>
            </a:r>
            <a:endParaRPr lang="en-US" sz="2400" dirty="0" smtClean="0"/>
          </a:p>
          <a:p>
            <a:pPr lvl="1">
              <a:buFont typeface="Wingdings" pitchFamily="2" charset="2"/>
              <a:buChar char="§"/>
            </a:pPr>
            <a:r>
              <a:rPr lang="en-US" sz="2400" dirty="0" smtClean="0"/>
              <a:t>Let f be a given image having pixel intensities ranging from 0 to L − 1</a:t>
            </a: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28674" name="Picture 2"/>
          <p:cNvPicPr>
            <a:picLocks noChangeAspect="1" noChangeArrowheads="1"/>
          </p:cNvPicPr>
          <p:nvPr/>
        </p:nvPicPr>
        <p:blipFill>
          <a:blip r:embed="rId2"/>
          <a:srcRect/>
          <a:stretch>
            <a:fillRect/>
          </a:stretch>
        </p:blipFill>
        <p:spPr bwMode="auto">
          <a:xfrm>
            <a:off x="1371600" y="3886200"/>
            <a:ext cx="6629399" cy="2362200"/>
          </a:xfrm>
          <a:prstGeom prst="rect">
            <a:avLst/>
          </a:prstGeom>
          <a:noFill/>
          <a:ln w="9525">
            <a:noFill/>
            <a:miter lim="800000"/>
            <a:headEnd/>
            <a:tailEnd/>
          </a:ln>
          <a:effectLst/>
        </p:spPr>
      </p:pic>
    </p:spTree>
    <p:extLst>
      <p:ext uri="{BB962C8B-B14F-4D97-AF65-F5344CB8AC3E}">
        <p14:creationId xmlns:p14="http://schemas.microsoft.com/office/powerpoint/2010/main" val="4029973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Histogram Equalization</a:t>
            </a:r>
            <a:endParaRPr lang="en-IN" sz="3200" dirty="0">
              <a:latin typeface="Arial Black" pitchFamily="34" charset="0"/>
            </a:endParaRPr>
          </a:p>
        </p:txBody>
      </p:sp>
      <p:pic>
        <p:nvPicPr>
          <p:cNvPr id="29698" name="Picture 2"/>
          <p:cNvPicPr>
            <a:picLocks noChangeAspect="1" noChangeArrowheads="1"/>
          </p:cNvPicPr>
          <p:nvPr/>
        </p:nvPicPr>
        <p:blipFill>
          <a:blip r:embed="rId2"/>
          <a:srcRect/>
          <a:stretch>
            <a:fillRect/>
          </a:stretch>
        </p:blipFill>
        <p:spPr bwMode="auto">
          <a:xfrm>
            <a:off x="1143000" y="1423988"/>
            <a:ext cx="6705600" cy="3071812"/>
          </a:xfrm>
          <a:prstGeom prst="rect">
            <a:avLst/>
          </a:prstGeom>
          <a:noFill/>
          <a:ln w="9525">
            <a:noFill/>
            <a:miter lim="800000"/>
            <a:headEnd/>
            <a:tailEnd/>
          </a:ln>
          <a:effectLst/>
        </p:spPr>
      </p:pic>
      <p:sp>
        <p:nvSpPr>
          <p:cNvPr id="3" name="Rectangle 2"/>
          <p:cNvSpPr/>
          <p:nvPr/>
        </p:nvSpPr>
        <p:spPr>
          <a:xfrm>
            <a:off x="1219200" y="5029200"/>
            <a:ext cx="7696200" cy="1384995"/>
          </a:xfrm>
          <a:prstGeom prst="rect">
            <a:avLst/>
          </a:prstGeom>
        </p:spPr>
        <p:txBody>
          <a:bodyPr wrap="square">
            <a:spAutoFit/>
          </a:bodyPr>
          <a:lstStyle/>
          <a:p>
            <a:pPr lvl="1">
              <a:buFont typeface="Wingdings" pitchFamily="2" charset="2"/>
              <a:buChar char="§"/>
            </a:pPr>
            <a:r>
              <a:rPr lang="en-IN" sz="2400" b="1" dirty="0"/>
              <a:t>Disadvantage of histogram equalization</a:t>
            </a:r>
          </a:p>
          <a:p>
            <a:pPr lvl="2">
              <a:buFont typeface="Wingdings" pitchFamily="2" charset="2"/>
              <a:buChar char="§"/>
            </a:pPr>
            <a:r>
              <a:rPr lang="en-IN" sz="2000" dirty="0"/>
              <a:t>This approach is good but for some cases, this does not work well. One such case is when we have skewed image histogram i.e. large concentration of pixels at either end of </a:t>
            </a:r>
            <a:r>
              <a:rPr lang="en-IN" sz="2000" dirty="0" err="1"/>
              <a:t>greyscale</a:t>
            </a:r>
            <a:r>
              <a:rPr lang="en-IN" sz="2000" dirty="0"/>
              <a:t>.</a:t>
            </a:r>
            <a:endParaRPr lang="en-IN" sz="2000" b="1" dirty="0"/>
          </a:p>
        </p:txBody>
      </p:sp>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Histogram Specification ( Histogram Matching)</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lnSpcReduction="10000"/>
          </a:bodyPr>
          <a:lstStyle/>
          <a:p>
            <a:pPr lvl="1">
              <a:buFont typeface="Wingdings" pitchFamily="2" charset="2"/>
              <a:buChar char="§"/>
            </a:pPr>
            <a:r>
              <a:rPr lang="en-IN" sz="2400" b="1" dirty="0" smtClean="0"/>
              <a:t>Histogram </a:t>
            </a:r>
            <a:r>
              <a:rPr lang="en-IN" sz="2400" b="1" dirty="0"/>
              <a:t>matching</a:t>
            </a:r>
            <a:r>
              <a:rPr lang="en-IN" sz="2400" dirty="0"/>
              <a:t> or </a:t>
            </a:r>
            <a:r>
              <a:rPr lang="en-IN" sz="2400" b="1" dirty="0"/>
              <a:t>histogram specification</a:t>
            </a:r>
            <a:r>
              <a:rPr lang="en-IN" sz="2400" dirty="0"/>
              <a:t> is the transformation of an image so that its </a:t>
            </a:r>
            <a:r>
              <a:rPr lang="en-IN" sz="2400" dirty="0" smtClean="0"/>
              <a:t>histogram matches </a:t>
            </a:r>
            <a:r>
              <a:rPr lang="en-IN" sz="2400" dirty="0"/>
              <a:t>a specified histogram</a:t>
            </a:r>
            <a:r>
              <a:rPr lang="en-IN" sz="2400" dirty="0" smtClean="0"/>
              <a:t>.</a:t>
            </a: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p>
          <a:p>
            <a:pPr>
              <a:buFont typeface="Wingdings" pitchFamily="2" charset="2"/>
              <a:buChar char="§"/>
            </a:pPr>
            <a:r>
              <a:rPr lang="en-IN" sz="2800" dirty="0" smtClean="0"/>
              <a:t>First </a:t>
            </a:r>
            <a:r>
              <a:rPr lang="en-IN" sz="2800" dirty="0"/>
              <a:t>equalize both original and specified histogram using the Histogram Equalization method</a:t>
            </a:r>
            <a:r>
              <a:rPr lang="en-IN" sz="2800" dirty="0" smtClean="0"/>
              <a:t>.</a:t>
            </a:r>
          </a:p>
          <a:p>
            <a:pPr>
              <a:buFont typeface="Wingdings" pitchFamily="2" charset="2"/>
              <a:buChar char="§"/>
            </a:pPr>
            <a:r>
              <a:rPr lang="en-IN" sz="2800" dirty="0"/>
              <a:t>Map equalized histogram to specified histogram</a:t>
            </a: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2050" name="Picture 2" descr="https://theailearner.com/wp-content/uploads/2019/04/IMG_20190408_2122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590800"/>
            <a:ext cx="569595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6856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Histogram Specification ( Histogram Matching)</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a:bodyPr>
          <a:lstStyle/>
          <a:p>
            <a:pPr>
              <a:buFont typeface="Wingdings" pitchFamily="2" charset="2"/>
              <a:buChar char="§"/>
            </a:pPr>
            <a:r>
              <a:rPr lang="en-IN" b="1" dirty="0"/>
              <a:t>For E</a:t>
            </a:r>
            <a:r>
              <a:rPr lang="en-IN" b="1" dirty="0" smtClean="0"/>
              <a:t>xample </a:t>
            </a:r>
          </a:p>
          <a:p>
            <a:pPr lvl="1" algn="just">
              <a:buFont typeface="Wingdings" pitchFamily="2" charset="2"/>
              <a:buChar char="§"/>
            </a:pPr>
            <a:r>
              <a:rPr lang="en-IN" sz="2200" dirty="0" smtClean="0"/>
              <a:t> Suppose </a:t>
            </a:r>
            <a:r>
              <a:rPr lang="en-IN" sz="2200" dirty="0"/>
              <a:t>the pixel value 10 in the original image gets mapped to 20 in the equalized image. Then we will see what value in Specified image gets mapped to 20 in the equalized image and let’s say that this value is 28. So, we can say that 10 in the original image gets mapped to 28 in the specified image</a:t>
            </a:r>
            <a:endParaRPr lang="en-IN" sz="22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229" y="3810000"/>
            <a:ext cx="743902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2220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Neighbourhood Processing</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a:bodyPr>
          <a:lstStyle/>
          <a:p>
            <a:pPr>
              <a:buFont typeface="Wingdings" pitchFamily="2" charset="2"/>
              <a:buChar char="§"/>
            </a:pPr>
            <a:r>
              <a:rPr lang="en-IN" b="1" dirty="0" smtClean="0"/>
              <a:t>Spatial Filtering</a:t>
            </a:r>
          </a:p>
          <a:p>
            <a:pPr lvl="1">
              <a:buFont typeface="Wingdings" pitchFamily="2" charset="2"/>
              <a:buChar char="§"/>
            </a:pPr>
            <a:r>
              <a:rPr lang="en-IN" b="1" dirty="0" smtClean="0">
                <a:solidFill>
                  <a:schemeClr val="accent1">
                    <a:lumMod val="75000"/>
                  </a:schemeClr>
                </a:solidFill>
              </a:rPr>
              <a:t>Smoothening Filters</a:t>
            </a:r>
          </a:p>
          <a:p>
            <a:pPr lvl="1">
              <a:buFont typeface="Wingdings" pitchFamily="2" charset="2"/>
              <a:buChar char="§"/>
            </a:pPr>
            <a:r>
              <a:rPr lang="en-IN" b="1" dirty="0" smtClean="0">
                <a:solidFill>
                  <a:schemeClr val="accent1">
                    <a:lumMod val="75000"/>
                  </a:schemeClr>
                </a:solidFill>
              </a:rPr>
              <a:t>Sharpening Filters</a:t>
            </a:r>
          </a:p>
          <a:p>
            <a:pPr lvl="1">
              <a:buFont typeface="Wingdings" pitchFamily="2" charset="2"/>
              <a:buChar char="§"/>
            </a:pPr>
            <a:r>
              <a:rPr lang="en-IN" b="1" dirty="0" smtClean="0">
                <a:solidFill>
                  <a:schemeClr val="accent1">
                    <a:lumMod val="75000"/>
                  </a:schemeClr>
                </a:solidFill>
              </a:rPr>
              <a:t>Median Filters</a:t>
            </a:r>
          </a:p>
          <a:p>
            <a:pPr>
              <a:buFont typeface="Wingdings" pitchFamily="2" charset="2"/>
              <a:buChar char="§"/>
            </a:pPr>
            <a:endParaRPr lang="en-IN" b="1" dirty="0" smtClean="0"/>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2715737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latin typeface="Arial Black" pitchFamily="34" charset="0"/>
              </a:rPr>
              <a:t>Spatial Domain Methods</a:t>
            </a:r>
            <a:endParaRPr lang="en-IN" dirty="0">
              <a:latin typeface="Arial Black" pitchFamily="34" charset="0"/>
            </a:endParaRPr>
          </a:p>
        </p:txBody>
      </p:sp>
      <p:sp>
        <p:nvSpPr>
          <p:cNvPr id="3" name="Content Placeholder 2"/>
          <p:cNvSpPr>
            <a:spLocks noGrp="1"/>
          </p:cNvSpPr>
          <p:nvPr>
            <p:ph idx="1"/>
          </p:nvPr>
        </p:nvSpPr>
        <p:spPr>
          <a:xfrm>
            <a:off x="457200" y="1340768"/>
            <a:ext cx="8229600" cy="4785395"/>
          </a:xfrm>
        </p:spPr>
        <p:txBody>
          <a:bodyPr>
            <a:normAutofit/>
          </a:bodyPr>
          <a:lstStyle/>
          <a:p>
            <a:pPr>
              <a:buFont typeface="Wingdings" pitchFamily="2" charset="2"/>
              <a:buChar char="§"/>
            </a:pPr>
            <a:r>
              <a:rPr lang="en-IN" sz="2800" b="1" dirty="0" smtClean="0">
                <a:solidFill>
                  <a:schemeClr val="tx2"/>
                </a:solidFill>
                <a:latin typeface="Times New Roman" pitchFamily="18" charset="0"/>
                <a:cs typeface="Times New Roman" pitchFamily="18" charset="0"/>
              </a:rPr>
              <a:t>Point Processing Transformation</a:t>
            </a:r>
          </a:p>
          <a:p>
            <a:pPr>
              <a:buFont typeface="Wingdings" pitchFamily="2" charset="2"/>
              <a:buChar char="§"/>
            </a:pPr>
            <a:endParaRPr lang="en-IN" b="1" dirty="0" smtClean="0">
              <a:solidFill>
                <a:schemeClr val="tx2"/>
              </a:solidFill>
              <a:latin typeface="Times New Roman" pitchFamily="18" charset="0"/>
              <a:cs typeface="Times New Roman" pitchFamily="18" charset="0"/>
            </a:endParaRPr>
          </a:p>
          <a:p>
            <a:pPr>
              <a:buFont typeface="Wingdings" pitchFamily="2" charset="2"/>
              <a:buChar char="§"/>
            </a:pPr>
            <a:endParaRPr lang="en-IN" b="1" dirty="0" smtClean="0">
              <a:solidFill>
                <a:schemeClr val="tx2"/>
              </a:solidFill>
              <a:latin typeface="Times New Roman" pitchFamily="18" charset="0"/>
              <a:cs typeface="Times New Roman" pitchFamily="18" charset="0"/>
            </a:endParaRPr>
          </a:p>
          <a:p>
            <a:pPr>
              <a:buFont typeface="Wingdings" pitchFamily="2" charset="2"/>
              <a:buChar char="§"/>
            </a:pPr>
            <a:endParaRPr lang="en-IN" b="1" dirty="0">
              <a:solidFill>
                <a:schemeClr val="tx2"/>
              </a:solidFill>
              <a:latin typeface="Times New Roman" pitchFamily="18" charset="0"/>
              <a:cs typeface="Times New Roman" pitchFamily="18" charset="0"/>
            </a:endParaRPr>
          </a:p>
          <a:p>
            <a:r>
              <a:rPr lang="en-IN" sz="2800" b="1" dirty="0" smtClean="0">
                <a:solidFill>
                  <a:schemeClr val="tx2"/>
                </a:solidFill>
                <a:latin typeface="Times New Roman" pitchFamily="18" charset="0"/>
                <a:cs typeface="Times New Roman" pitchFamily="18" charset="0"/>
              </a:rPr>
              <a:t>Neighbourhood Processing Transformation</a:t>
            </a:r>
            <a:endParaRPr lang="en-IN" sz="2800" b="1" dirty="0">
              <a:solidFill>
                <a:schemeClr val="tx2"/>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772817"/>
            <a:ext cx="5495925"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4221088"/>
            <a:ext cx="58102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10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Image Filtering in Spatial Domain</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a:bodyPr>
          <a:lstStyle/>
          <a:p>
            <a:pPr>
              <a:buFont typeface="Wingdings" pitchFamily="2" charset="2"/>
              <a:buChar char="§"/>
            </a:pPr>
            <a:endParaRPr lang="en-IN" b="1" dirty="0" smtClean="0"/>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3" y="2000250"/>
            <a:ext cx="7419975"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35142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Image Filtering in Spatial Domain</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a:bodyPr>
          <a:lstStyle/>
          <a:p>
            <a:pPr>
              <a:buFont typeface="Wingdings" pitchFamily="2" charset="2"/>
              <a:buChar char="§"/>
            </a:pPr>
            <a:endParaRPr lang="en-IN" b="1" dirty="0" smtClean="0"/>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852613"/>
            <a:ext cx="86487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0654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Image and Filter Mask Convolution</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a:bodyPr>
          <a:lstStyle/>
          <a:p>
            <a:pPr>
              <a:buFont typeface="Wingdings" pitchFamily="2" charset="2"/>
              <a:buChar char="§"/>
            </a:pPr>
            <a:endParaRPr lang="en-IN" b="1" dirty="0" smtClean="0"/>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766301"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9260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Computing the </a:t>
            </a:r>
            <a:r>
              <a:rPr lang="en-IN" sz="3200" dirty="0">
                <a:latin typeface="Arial Black" pitchFamily="34" charset="0"/>
              </a:rPr>
              <a:t>F</a:t>
            </a:r>
            <a:r>
              <a:rPr lang="en-IN" sz="3200" dirty="0" smtClean="0">
                <a:latin typeface="Arial Black" pitchFamily="34" charset="0"/>
              </a:rPr>
              <a:t>iltered </a:t>
            </a:r>
            <a:r>
              <a:rPr lang="en-IN" sz="3200" dirty="0">
                <a:latin typeface="Arial Black" pitchFamily="34" charset="0"/>
              </a:rPr>
              <a:t>I</a:t>
            </a:r>
            <a:r>
              <a:rPr lang="en-IN" sz="3200" dirty="0" smtClean="0">
                <a:latin typeface="Arial Black" pitchFamily="34" charset="0"/>
              </a:rPr>
              <a:t>mage</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a:bodyPr>
          <a:lstStyle/>
          <a:p>
            <a:pPr>
              <a:buFont typeface="Wingdings" pitchFamily="2" charset="2"/>
              <a:buChar char="§"/>
            </a:pPr>
            <a:endParaRPr lang="en-IN" b="1" dirty="0" smtClean="0"/>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772400" cy="4044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89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Boundary Effects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a:bodyPr>
          <a:lstStyle/>
          <a:p>
            <a:pPr>
              <a:buFont typeface="Wingdings" pitchFamily="2" charset="2"/>
              <a:buChar char="§"/>
            </a:pPr>
            <a:endParaRPr lang="en-IN" b="1" dirty="0" smtClean="0"/>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81200"/>
            <a:ext cx="7726231"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88864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Boundary Effects- 3X3 Mask</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a:bodyPr>
          <a:lstStyle/>
          <a:p>
            <a:pPr>
              <a:buFont typeface="Wingdings" pitchFamily="2" charset="2"/>
              <a:buChar char="§"/>
            </a:pPr>
            <a:endParaRPr lang="en-IN" b="1" dirty="0" smtClean="0"/>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38" y="1804988"/>
            <a:ext cx="351472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9946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Neighbourhood Processing</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953000"/>
          </a:xfrm>
        </p:spPr>
        <p:txBody>
          <a:bodyPr>
            <a:normAutofit/>
          </a:bodyPr>
          <a:lstStyle/>
          <a:p>
            <a:pPr>
              <a:buFont typeface="Wingdings" pitchFamily="2" charset="2"/>
              <a:buChar char="§"/>
            </a:pPr>
            <a:r>
              <a:rPr lang="en-IN" sz="2000" b="1" dirty="0" smtClean="0">
                <a:solidFill>
                  <a:schemeClr val="accent1">
                    <a:lumMod val="75000"/>
                  </a:schemeClr>
                </a:solidFill>
              </a:rPr>
              <a:t>Smoothening Filters</a:t>
            </a:r>
          </a:p>
          <a:p>
            <a:pPr>
              <a:buFont typeface="Wingdings" pitchFamily="2" charset="2"/>
              <a:buChar char="§"/>
            </a:pPr>
            <a:r>
              <a:rPr lang="en-IN" sz="2000" b="1" dirty="0" smtClean="0">
                <a:solidFill>
                  <a:schemeClr val="accent1">
                    <a:lumMod val="75000"/>
                  </a:schemeClr>
                </a:solidFill>
              </a:rPr>
              <a:t>Low Pass Filters ( Averaging Filters)</a:t>
            </a:r>
          </a:p>
          <a:p>
            <a:pPr lvl="2">
              <a:buFont typeface="Wingdings" pitchFamily="2" charset="2"/>
              <a:buChar char="§"/>
            </a:pPr>
            <a:r>
              <a:rPr lang="en-IN" sz="2000" dirty="0" smtClean="0"/>
              <a:t>Used to </a:t>
            </a:r>
            <a:r>
              <a:rPr lang="en-IN" sz="2000" dirty="0"/>
              <a:t>remove high spatial frequency noise from a digital image. </a:t>
            </a:r>
            <a:endParaRPr lang="en-IN" sz="2000" dirty="0" smtClean="0"/>
          </a:p>
          <a:p>
            <a:pPr lvl="2">
              <a:buFont typeface="Wingdings" pitchFamily="2" charset="2"/>
              <a:buChar char="§"/>
            </a:pPr>
            <a:r>
              <a:rPr lang="en-IN" sz="2000" dirty="0" smtClean="0"/>
              <a:t>The </a:t>
            </a:r>
            <a:r>
              <a:rPr lang="en-IN" sz="2000" dirty="0"/>
              <a:t>low-pass filters usually employ moving window operator which affects one pixel of the image at a time, changing its value by some function of a local region (window) of pixels. </a:t>
            </a:r>
            <a:endParaRPr lang="en-IN" sz="2000" dirty="0" smtClean="0"/>
          </a:p>
          <a:p>
            <a:pPr lvl="2">
              <a:buFont typeface="Wingdings" pitchFamily="2" charset="2"/>
              <a:buChar char="§"/>
            </a:pPr>
            <a:r>
              <a:rPr lang="en-IN" sz="2000" dirty="0"/>
              <a:t>The idea </a:t>
            </a:r>
            <a:r>
              <a:rPr lang="en-IN" sz="2000" dirty="0" smtClean="0"/>
              <a:t>is </a:t>
            </a:r>
            <a:r>
              <a:rPr lang="en-IN" sz="2000" dirty="0"/>
              <a:t>simply to replace each pixel value in an image with the mean (`average') value of its </a:t>
            </a:r>
            <a:r>
              <a:rPr lang="en-IN" sz="2000" dirty="0" smtClean="0"/>
              <a:t>neighbours</a:t>
            </a:r>
            <a:r>
              <a:rPr lang="en-IN" sz="2000" dirty="0"/>
              <a:t>, including itself. </a:t>
            </a:r>
            <a:endParaRPr lang="en-IN" sz="2000" dirty="0" smtClean="0"/>
          </a:p>
          <a:p>
            <a:pPr lvl="2">
              <a:buFont typeface="Wingdings" pitchFamily="2" charset="2"/>
              <a:buChar char="§"/>
            </a:pPr>
            <a:r>
              <a:rPr lang="en-IN" sz="2000" b="1" dirty="0" smtClean="0">
                <a:solidFill>
                  <a:schemeClr val="accent1">
                    <a:lumMod val="75000"/>
                  </a:schemeClr>
                </a:solidFill>
              </a:rPr>
              <a:t>3x3 LPF Mask </a:t>
            </a:r>
          </a:p>
          <a:p>
            <a:pPr lvl="2">
              <a:buFont typeface="Wingdings" pitchFamily="2" charset="2"/>
              <a:buChar char="§"/>
            </a:pPr>
            <a:endParaRPr lang="en-IN" b="1" dirty="0" smtClean="0">
              <a:solidFill>
                <a:schemeClr val="accent1">
                  <a:lumMod val="75000"/>
                </a:schemeClr>
              </a:solidFill>
            </a:endParaRPr>
          </a:p>
          <a:p>
            <a:pPr>
              <a:buFont typeface="Wingdings" pitchFamily="2" charset="2"/>
              <a:buChar char="§"/>
            </a:pPr>
            <a:endParaRPr lang="en-IN" b="1" dirty="0" smtClean="0"/>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572000"/>
            <a:ext cx="19812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3584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Neighbourhood Processing</a:t>
            </a:r>
            <a:endParaRPr lang="en-IN" sz="3200" dirty="0">
              <a:latin typeface="Arial Black" pitchFamily="34" charset="0"/>
            </a:endParaRPr>
          </a:p>
        </p:txBody>
      </p:sp>
      <p:sp>
        <p:nvSpPr>
          <p:cNvPr id="3" name="Content Placeholder 2"/>
          <p:cNvSpPr>
            <a:spLocks noGrp="1"/>
          </p:cNvSpPr>
          <p:nvPr>
            <p:ph idx="1"/>
          </p:nvPr>
        </p:nvSpPr>
        <p:spPr>
          <a:xfrm>
            <a:off x="381000" y="990600"/>
            <a:ext cx="8229600" cy="4953000"/>
          </a:xfrm>
        </p:spPr>
        <p:txBody>
          <a:bodyPr>
            <a:normAutofit/>
          </a:bodyPr>
          <a:lstStyle/>
          <a:p>
            <a:pPr>
              <a:buFont typeface="Wingdings" pitchFamily="2" charset="2"/>
              <a:buChar char="§"/>
            </a:pPr>
            <a:r>
              <a:rPr lang="en-IN" sz="2000" b="1" dirty="0" smtClean="0">
                <a:solidFill>
                  <a:schemeClr val="accent1">
                    <a:lumMod val="75000"/>
                  </a:schemeClr>
                </a:solidFill>
              </a:rPr>
              <a:t>Low Pass Filters ( Averaging Filters)</a:t>
            </a: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1026" name="Picture 2" descr="https://homepages.inf.ed.ac.uk/rbf/HIPR2/figs/id_low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00200"/>
            <a:ext cx="47625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2903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Neighbourhood Processing</a:t>
            </a:r>
            <a:endParaRPr lang="en-IN" sz="3200" dirty="0">
              <a:latin typeface="Arial Black" pitchFamily="34" charset="0"/>
            </a:endParaRPr>
          </a:p>
        </p:txBody>
      </p:sp>
      <p:sp>
        <p:nvSpPr>
          <p:cNvPr id="3" name="Content Placeholder 2"/>
          <p:cNvSpPr>
            <a:spLocks noGrp="1"/>
          </p:cNvSpPr>
          <p:nvPr>
            <p:ph idx="1"/>
          </p:nvPr>
        </p:nvSpPr>
        <p:spPr>
          <a:xfrm>
            <a:off x="381000" y="990600"/>
            <a:ext cx="8229600" cy="4953000"/>
          </a:xfrm>
        </p:spPr>
        <p:txBody>
          <a:bodyPr>
            <a:normAutofit/>
          </a:bodyPr>
          <a:lstStyle/>
          <a:p>
            <a:pPr>
              <a:buFont typeface="Wingdings" pitchFamily="2" charset="2"/>
              <a:buChar char="§"/>
            </a:pPr>
            <a:endParaRPr lang="en-IN" sz="2000" b="1" dirty="0" smtClean="0">
              <a:solidFill>
                <a:schemeClr val="accent1">
                  <a:lumMod val="75000"/>
                </a:schemeClr>
              </a:solidFill>
            </a:endParaRPr>
          </a:p>
          <a:p>
            <a:pPr>
              <a:buFont typeface="Wingdings" pitchFamily="2" charset="2"/>
              <a:buChar char="§"/>
            </a:pPr>
            <a:r>
              <a:rPr lang="en-IN" sz="2000" b="1" dirty="0" smtClean="0">
                <a:solidFill>
                  <a:schemeClr val="accent1">
                    <a:lumMod val="75000"/>
                  </a:schemeClr>
                </a:solidFill>
              </a:rPr>
              <a:t>Applying Low Pass Filters ( Averaging Filters)</a:t>
            </a: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792036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69353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Neighbourhood Processing</a:t>
            </a:r>
            <a:endParaRPr lang="en-IN" sz="3200" dirty="0">
              <a:latin typeface="Arial Black" pitchFamily="34" charset="0"/>
            </a:endParaRPr>
          </a:p>
        </p:txBody>
      </p:sp>
      <p:sp>
        <p:nvSpPr>
          <p:cNvPr id="3" name="Content Placeholder 2"/>
          <p:cNvSpPr>
            <a:spLocks noGrp="1"/>
          </p:cNvSpPr>
          <p:nvPr>
            <p:ph idx="1"/>
          </p:nvPr>
        </p:nvSpPr>
        <p:spPr>
          <a:xfrm>
            <a:off x="381000" y="990600"/>
            <a:ext cx="8229600" cy="4953000"/>
          </a:xfrm>
        </p:spPr>
        <p:txBody>
          <a:bodyPr>
            <a:normAutofit/>
          </a:bodyPr>
          <a:lstStyle/>
          <a:p>
            <a:pPr>
              <a:buFont typeface="Wingdings" pitchFamily="2" charset="2"/>
              <a:buChar char="§"/>
            </a:pPr>
            <a:r>
              <a:rPr lang="en-IN" sz="2000" b="1" dirty="0" smtClean="0">
                <a:solidFill>
                  <a:schemeClr val="accent1">
                    <a:lumMod val="75000"/>
                  </a:schemeClr>
                </a:solidFill>
              </a:rPr>
              <a:t>Low Pass Filters ( Averaging Filters) </a:t>
            </a:r>
          </a:p>
          <a:p>
            <a:pPr>
              <a:buFont typeface="Wingdings" pitchFamily="2" charset="2"/>
              <a:buChar char="§"/>
            </a:pPr>
            <a:endParaRPr lang="en-IN" sz="2000" b="1" dirty="0" smtClean="0">
              <a:solidFill>
                <a:schemeClr val="accent1">
                  <a:lumMod val="75000"/>
                </a:schemeClr>
              </a:solidFill>
            </a:endParaRPr>
          </a:p>
          <a:p>
            <a:pPr>
              <a:buFont typeface="Wingdings" pitchFamily="2" charset="2"/>
              <a:buChar char="§"/>
            </a:pPr>
            <a:r>
              <a:rPr lang="en-IN" sz="2000" b="1" dirty="0" smtClean="0">
                <a:solidFill>
                  <a:schemeClr val="accent1">
                    <a:lumMod val="75000"/>
                  </a:schemeClr>
                </a:solidFill>
              </a:rPr>
              <a:t>Example</a:t>
            </a:r>
          </a:p>
          <a:p>
            <a:pPr>
              <a:buFont typeface="Wingdings" pitchFamily="2" charset="2"/>
              <a:buChar char="§"/>
            </a:pPr>
            <a:endParaRPr lang="en-IN" sz="2000" b="1" dirty="0" smtClean="0">
              <a:solidFill>
                <a:schemeClr val="accent1">
                  <a:lumMod val="75000"/>
                </a:schemeClr>
              </a:solidFill>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2286000"/>
            <a:ext cx="8753475"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8548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p:txBody>
          <a:bodyPr>
            <a:normAutofit lnSpcReduction="10000"/>
          </a:bodyPr>
          <a:lstStyle/>
          <a:p>
            <a:pPr>
              <a:buFont typeface="Wingdings" pitchFamily="2" charset="2"/>
              <a:buChar char="§"/>
            </a:pPr>
            <a:r>
              <a:rPr lang="en-IN" dirty="0" smtClean="0">
                <a:solidFill>
                  <a:schemeClr val="tx2"/>
                </a:solidFill>
                <a:latin typeface="Times New Roman" pitchFamily="18" charset="0"/>
                <a:cs typeface="Times New Roman" pitchFamily="18" charset="0"/>
              </a:rPr>
              <a:t> Image Negative</a:t>
            </a:r>
            <a:endParaRPr lang="en-IN" dirty="0">
              <a:latin typeface="Times New Roman" pitchFamily="18" charset="0"/>
              <a:cs typeface="Times New Roman" pitchFamily="18" charset="0"/>
            </a:endParaRPr>
          </a:p>
          <a:p>
            <a:pPr>
              <a:buFont typeface="Wingdings" pitchFamily="2" charset="2"/>
              <a:buChar char="§"/>
            </a:pPr>
            <a:r>
              <a:rPr lang="en-IN" dirty="0" err="1" smtClean="0">
                <a:solidFill>
                  <a:schemeClr val="tx2"/>
                </a:solidFill>
                <a:latin typeface="Times New Roman" pitchFamily="18" charset="0"/>
                <a:cs typeface="Times New Roman" pitchFamily="18" charset="0"/>
              </a:rPr>
              <a:t>Thresholding</a:t>
            </a:r>
            <a:r>
              <a:rPr lang="en-IN" dirty="0" smtClean="0">
                <a:solidFill>
                  <a:schemeClr val="tx2"/>
                </a:solidFill>
                <a:latin typeface="Times New Roman" pitchFamily="18" charset="0"/>
                <a:cs typeface="Times New Roman" pitchFamily="18" charset="0"/>
              </a:rPr>
              <a:t> </a:t>
            </a:r>
          </a:p>
          <a:p>
            <a:pPr>
              <a:buFont typeface="Wingdings" pitchFamily="2" charset="2"/>
              <a:buChar char="§"/>
            </a:pPr>
            <a:r>
              <a:rPr lang="en-IN" dirty="0" smtClean="0">
                <a:solidFill>
                  <a:schemeClr val="tx2"/>
                </a:solidFill>
                <a:latin typeface="Times New Roman" pitchFamily="18" charset="0"/>
                <a:cs typeface="Times New Roman" pitchFamily="18" charset="0"/>
              </a:rPr>
              <a:t>Clipping</a:t>
            </a:r>
          </a:p>
          <a:p>
            <a:pPr>
              <a:buFont typeface="Wingdings" pitchFamily="2" charset="2"/>
              <a:buChar char="§"/>
            </a:pPr>
            <a:r>
              <a:rPr lang="en-IN" dirty="0" smtClean="0">
                <a:solidFill>
                  <a:schemeClr val="tx2"/>
                </a:solidFill>
                <a:latin typeface="Times New Roman" pitchFamily="18" charset="0"/>
                <a:cs typeface="Times New Roman" pitchFamily="18" charset="0"/>
              </a:rPr>
              <a:t>Intensity Level Slicing Without Background</a:t>
            </a:r>
          </a:p>
          <a:p>
            <a:pPr>
              <a:buFont typeface="Wingdings" pitchFamily="2" charset="2"/>
              <a:buChar char="§"/>
            </a:pPr>
            <a:r>
              <a:rPr lang="en-IN" dirty="0">
                <a:solidFill>
                  <a:schemeClr val="tx2"/>
                </a:solidFill>
                <a:latin typeface="Times New Roman" pitchFamily="18" charset="0"/>
                <a:cs typeface="Times New Roman" pitchFamily="18" charset="0"/>
              </a:rPr>
              <a:t>Intensity Level Slicing </a:t>
            </a:r>
            <a:r>
              <a:rPr lang="en-IN" dirty="0" smtClean="0">
                <a:solidFill>
                  <a:schemeClr val="tx2"/>
                </a:solidFill>
                <a:latin typeface="Times New Roman" pitchFamily="18" charset="0"/>
                <a:cs typeface="Times New Roman" pitchFamily="18" charset="0"/>
              </a:rPr>
              <a:t>With Background</a:t>
            </a:r>
          </a:p>
          <a:p>
            <a:pPr>
              <a:buFont typeface="Wingdings" pitchFamily="2" charset="2"/>
              <a:buChar char="§"/>
            </a:pPr>
            <a:r>
              <a:rPr lang="en-IN" dirty="0" smtClean="0">
                <a:solidFill>
                  <a:schemeClr val="tx2"/>
                </a:solidFill>
                <a:latin typeface="Times New Roman" pitchFamily="18" charset="0"/>
                <a:cs typeface="Times New Roman" pitchFamily="18" charset="0"/>
              </a:rPr>
              <a:t>Bit Plane Slicing</a:t>
            </a:r>
          </a:p>
          <a:p>
            <a:pPr>
              <a:buFont typeface="Wingdings" pitchFamily="2" charset="2"/>
              <a:buChar char="§"/>
            </a:pPr>
            <a:r>
              <a:rPr lang="en-IN" dirty="0" smtClean="0">
                <a:solidFill>
                  <a:schemeClr val="tx2"/>
                </a:solidFill>
                <a:latin typeface="Times New Roman" pitchFamily="18" charset="0"/>
                <a:cs typeface="Times New Roman" pitchFamily="18" charset="0"/>
              </a:rPr>
              <a:t>Contrast Stretching</a:t>
            </a:r>
          </a:p>
          <a:p>
            <a:pPr>
              <a:buFont typeface="Wingdings" pitchFamily="2" charset="2"/>
              <a:buChar char="§"/>
            </a:pPr>
            <a:r>
              <a:rPr lang="en-IN" dirty="0" smtClean="0">
                <a:solidFill>
                  <a:schemeClr val="tx2"/>
                </a:solidFill>
                <a:latin typeface="Times New Roman" pitchFamily="18" charset="0"/>
                <a:cs typeface="Times New Roman" pitchFamily="18" charset="0"/>
              </a:rPr>
              <a:t>Log Transformation</a:t>
            </a: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18783793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Neighbourhood Processing</a:t>
            </a:r>
            <a:endParaRPr lang="en-IN" sz="3200" dirty="0">
              <a:latin typeface="Arial Black" pitchFamily="34" charset="0"/>
            </a:endParaRPr>
          </a:p>
        </p:txBody>
      </p:sp>
      <p:sp>
        <p:nvSpPr>
          <p:cNvPr id="3" name="Content Placeholder 2"/>
          <p:cNvSpPr>
            <a:spLocks noGrp="1"/>
          </p:cNvSpPr>
          <p:nvPr>
            <p:ph idx="1"/>
          </p:nvPr>
        </p:nvSpPr>
        <p:spPr>
          <a:xfrm>
            <a:off x="381000" y="1371600"/>
            <a:ext cx="8610600" cy="4953000"/>
          </a:xfrm>
        </p:spPr>
        <p:txBody>
          <a:bodyPr>
            <a:normAutofit fontScale="92500"/>
          </a:bodyPr>
          <a:lstStyle/>
          <a:p>
            <a:pPr>
              <a:buFont typeface="Wingdings" pitchFamily="2" charset="2"/>
              <a:buChar char="§"/>
            </a:pPr>
            <a:r>
              <a:rPr lang="en-IN" sz="2000" b="1" dirty="0" smtClean="0">
                <a:solidFill>
                  <a:schemeClr val="accent1">
                    <a:lumMod val="75000"/>
                  </a:schemeClr>
                </a:solidFill>
              </a:rPr>
              <a:t>Smoothening Filters</a:t>
            </a:r>
          </a:p>
          <a:p>
            <a:pPr>
              <a:buFont typeface="Wingdings" pitchFamily="2" charset="2"/>
              <a:buChar char="§"/>
            </a:pPr>
            <a:r>
              <a:rPr lang="en-IN" sz="2000" b="1" dirty="0" smtClean="0">
                <a:solidFill>
                  <a:schemeClr val="accent1">
                    <a:lumMod val="75000"/>
                  </a:schemeClr>
                </a:solidFill>
              </a:rPr>
              <a:t>Median Filters</a:t>
            </a:r>
          </a:p>
          <a:p>
            <a:pPr lvl="2">
              <a:buFont typeface="Wingdings" pitchFamily="2" charset="2"/>
              <a:buChar char="§"/>
            </a:pPr>
            <a:r>
              <a:rPr lang="en-IN" sz="2100" dirty="0" smtClean="0"/>
              <a:t>Instead </a:t>
            </a:r>
            <a:r>
              <a:rPr lang="en-IN" sz="2100" dirty="0"/>
              <a:t>of simply replacing the pixel value with the mean of </a:t>
            </a:r>
            <a:r>
              <a:rPr lang="en-IN" sz="2100" dirty="0" smtClean="0"/>
              <a:t>neighbouring </a:t>
            </a:r>
            <a:r>
              <a:rPr lang="en-IN" sz="2100" dirty="0"/>
              <a:t>pixel values, it replaces it with the median of those values. </a:t>
            </a:r>
            <a:endParaRPr lang="en-IN" sz="2100" dirty="0" smtClean="0"/>
          </a:p>
          <a:p>
            <a:pPr lvl="2">
              <a:buFont typeface="Wingdings" pitchFamily="2" charset="2"/>
              <a:buChar char="§"/>
            </a:pPr>
            <a:r>
              <a:rPr lang="en-IN" sz="2100" dirty="0" smtClean="0"/>
              <a:t>The </a:t>
            </a:r>
            <a:r>
              <a:rPr lang="en-IN" sz="2100" dirty="0"/>
              <a:t>median is calculated by first sorting all the pixel values from the surrounding </a:t>
            </a:r>
            <a:r>
              <a:rPr lang="en-IN" sz="2100" dirty="0" smtClean="0"/>
              <a:t>neighbourhood </a:t>
            </a:r>
            <a:r>
              <a:rPr lang="en-IN" sz="2100" dirty="0"/>
              <a:t>into numerical order and then replacing the pixel being considered with the middle pixel value</a:t>
            </a:r>
            <a:r>
              <a:rPr lang="en-IN" sz="2100" dirty="0" smtClean="0"/>
              <a:t>.</a:t>
            </a:r>
          </a:p>
          <a:p>
            <a:pPr>
              <a:buFont typeface="Wingdings" pitchFamily="2" charset="2"/>
              <a:buChar char="§"/>
            </a:pPr>
            <a:r>
              <a:rPr lang="en-IN" sz="2000" b="1" dirty="0"/>
              <a:t>Advantages of median filter over averaging filter</a:t>
            </a:r>
          </a:p>
          <a:p>
            <a:pPr lvl="2">
              <a:buFont typeface="Wingdings" pitchFamily="2" charset="2"/>
              <a:buChar char="§"/>
            </a:pPr>
            <a:r>
              <a:rPr lang="en-IN" sz="2100" dirty="0"/>
              <a:t>The median is a more robust average than the mean and so a single very unrepresentative pixel in a </a:t>
            </a:r>
            <a:r>
              <a:rPr lang="en-IN" sz="2100" dirty="0" smtClean="0"/>
              <a:t>neighbourhood </a:t>
            </a:r>
            <a:r>
              <a:rPr lang="en-IN" sz="2100" dirty="0"/>
              <a:t>will not affect the median value significantly.</a:t>
            </a:r>
          </a:p>
          <a:p>
            <a:pPr lvl="2">
              <a:buFont typeface="Wingdings" pitchFamily="2" charset="2"/>
              <a:buChar char="§"/>
            </a:pPr>
            <a:r>
              <a:rPr lang="en-IN" sz="2100" dirty="0"/>
              <a:t>Since the median value must actually be the value of one of the pixels in the </a:t>
            </a:r>
            <a:r>
              <a:rPr lang="en-IN" sz="2100" dirty="0" smtClean="0"/>
              <a:t>neighbourhood</a:t>
            </a:r>
            <a:r>
              <a:rPr lang="en-IN" sz="2100" dirty="0"/>
              <a:t>, the median filter does not create new unrealistic pixel values when the filter straddles an edge. For this reason the median filter is much better at preserving sharp edges than the mean filter.</a:t>
            </a:r>
          </a:p>
          <a:p>
            <a:pPr lvl="2">
              <a:buFont typeface="Wingdings" pitchFamily="2" charset="2"/>
              <a:buChar char="§"/>
            </a:pPr>
            <a:endParaRPr lang="en-IN" sz="2100" dirty="0"/>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20068469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Neighbourhood Processing</a:t>
            </a:r>
            <a:endParaRPr lang="en-IN" sz="3200" dirty="0">
              <a:latin typeface="Arial Black" pitchFamily="34" charset="0"/>
            </a:endParaRPr>
          </a:p>
        </p:txBody>
      </p:sp>
      <p:sp>
        <p:nvSpPr>
          <p:cNvPr id="3" name="Content Placeholder 2"/>
          <p:cNvSpPr>
            <a:spLocks noGrp="1"/>
          </p:cNvSpPr>
          <p:nvPr>
            <p:ph idx="1"/>
          </p:nvPr>
        </p:nvSpPr>
        <p:spPr>
          <a:xfrm>
            <a:off x="381000" y="1371600"/>
            <a:ext cx="8610600" cy="4953000"/>
          </a:xfrm>
        </p:spPr>
        <p:txBody>
          <a:bodyPr>
            <a:normAutofit/>
          </a:bodyPr>
          <a:lstStyle/>
          <a:p>
            <a:pPr>
              <a:buFont typeface="Wingdings" pitchFamily="2" charset="2"/>
              <a:buChar char="§"/>
            </a:pPr>
            <a:r>
              <a:rPr lang="en-IN" sz="2000" b="1" dirty="0" smtClean="0">
                <a:solidFill>
                  <a:schemeClr val="accent1">
                    <a:lumMod val="75000"/>
                  </a:schemeClr>
                </a:solidFill>
              </a:rPr>
              <a:t>Median Filters</a:t>
            </a: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2200274"/>
            <a:ext cx="507682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2517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Neighbourhood Processing</a:t>
            </a:r>
            <a:endParaRPr lang="en-IN" sz="3200" dirty="0">
              <a:latin typeface="Arial Black" pitchFamily="34" charset="0"/>
            </a:endParaRPr>
          </a:p>
        </p:txBody>
      </p:sp>
      <p:sp>
        <p:nvSpPr>
          <p:cNvPr id="3" name="Content Placeholder 2"/>
          <p:cNvSpPr>
            <a:spLocks noGrp="1"/>
          </p:cNvSpPr>
          <p:nvPr>
            <p:ph idx="1"/>
          </p:nvPr>
        </p:nvSpPr>
        <p:spPr>
          <a:xfrm>
            <a:off x="381000" y="1371600"/>
            <a:ext cx="8610600" cy="4953000"/>
          </a:xfrm>
        </p:spPr>
        <p:txBody>
          <a:bodyPr>
            <a:normAutofit/>
          </a:bodyPr>
          <a:lstStyle/>
          <a:p>
            <a:pPr>
              <a:buFont typeface="Wingdings" pitchFamily="2" charset="2"/>
              <a:buChar char="§"/>
            </a:pPr>
            <a:r>
              <a:rPr lang="en-IN" sz="2000" b="1" dirty="0" smtClean="0">
                <a:solidFill>
                  <a:schemeClr val="accent1">
                    <a:lumMod val="75000"/>
                  </a:schemeClr>
                </a:solidFill>
              </a:rPr>
              <a:t>Sharpening Filters</a:t>
            </a:r>
          </a:p>
          <a:p>
            <a:pPr>
              <a:buFont typeface="Wingdings" pitchFamily="2" charset="2"/>
              <a:buChar char="§"/>
            </a:pPr>
            <a:r>
              <a:rPr lang="en-IN" sz="2000" b="1" dirty="0" smtClean="0">
                <a:solidFill>
                  <a:schemeClr val="accent1">
                    <a:lumMod val="75000"/>
                  </a:schemeClr>
                </a:solidFill>
              </a:rPr>
              <a:t>High Pass Filter</a:t>
            </a:r>
          </a:p>
          <a:p>
            <a:pPr lvl="1">
              <a:buFont typeface="Wingdings" pitchFamily="2" charset="2"/>
              <a:buChar char="§"/>
            </a:pPr>
            <a:r>
              <a:rPr lang="en-IN" sz="1600" dirty="0"/>
              <a:t>A high pass filter tends to retain the high frequency information within an image while reducing the low frequency information. </a:t>
            </a:r>
            <a:endParaRPr lang="en-IN" sz="1600" dirty="0" smtClean="0"/>
          </a:p>
          <a:p>
            <a:pPr lvl="1">
              <a:buFont typeface="Wingdings" pitchFamily="2" charset="2"/>
              <a:buChar char="§"/>
            </a:pPr>
            <a:r>
              <a:rPr lang="en-IN" sz="1600" dirty="0" smtClean="0"/>
              <a:t>The </a:t>
            </a:r>
            <a:r>
              <a:rPr lang="en-IN" sz="1600" dirty="0"/>
              <a:t>kernel of the high pass filter is designed to increase the brightness of the </a:t>
            </a:r>
            <a:r>
              <a:rPr lang="en-IN" sz="1600" dirty="0" smtClean="0"/>
              <a:t>centre </a:t>
            </a:r>
            <a:r>
              <a:rPr lang="en-IN" sz="1600" dirty="0"/>
              <a:t>pixel relative to </a:t>
            </a:r>
            <a:r>
              <a:rPr lang="en-IN" sz="1600" dirty="0" smtClean="0"/>
              <a:t>neighbouring </a:t>
            </a:r>
            <a:r>
              <a:rPr lang="en-IN" sz="1600" dirty="0"/>
              <a:t>pixels. </a:t>
            </a:r>
            <a:endParaRPr lang="en-IN" sz="1600" dirty="0" smtClean="0"/>
          </a:p>
          <a:p>
            <a:pPr lvl="1">
              <a:buFont typeface="Wingdings" pitchFamily="2" charset="2"/>
              <a:buChar char="§"/>
            </a:pPr>
            <a:r>
              <a:rPr lang="en-IN" sz="1600" dirty="0" smtClean="0"/>
              <a:t>The </a:t>
            </a:r>
            <a:r>
              <a:rPr lang="en-IN" sz="1600" dirty="0"/>
              <a:t>kernel array usually contains a single positive value at its </a:t>
            </a:r>
            <a:r>
              <a:rPr lang="en-IN" sz="1600" dirty="0" smtClean="0"/>
              <a:t>centre, </a:t>
            </a:r>
            <a:r>
              <a:rPr lang="en-IN" sz="1600" dirty="0"/>
              <a:t>which is completely surrounded by negative values</a:t>
            </a:r>
            <a:r>
              <a:rPr lang="en-IN" sz="1600" dirty="0" smtClean="0"/>
              <a:t>.</a:t>
            </a:r>
          </a:p>
          <a:p>
            <a:pPr lvl="1">
              <a:buFont typeface="Wingdings" pitchFamily="2" charset="2"/>
              <a:buChar char="§"/>
            </a:pPr>
            <a:r>
              <a:rPr lang="en-IN" sz="1600" dirty="0" smtClean="0"/>
              <a:t> </a:t>
            </a:r>
            <a:r>
              <a:rPr lang="en-IN" sz="1600" dirty="0"/>
              <a:t>The following array is an example of a 3 by 3 kernel for a high pass filter:</a:t>
            </a:r>
          </a:p>
          <a:p>
            <a:pPr>
              <a:buFont typeface="Wingdings" pitchFamily="2" charset="2"/>
              <a:buChar char="§"/>
            </a:pPr>
            <a:endParaRPr lang="en-IN" sz="2000" b="1" dirty="0" smtClean="0">
              <a:solidFill>
                <a:schemeClr val="accent1">
                  <a:lumMod val="75000"/>
                </a:schemeClr>
              </a:solidFill>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75" y="4343400"/>
            <a:ext cx="15430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5366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Neighbourhood Processing</a:t>
            </a:r>
            <a:endParaRPr lang="en-IN" sz="3200" dirty="0">
              <a:latin typeface="Arial Black" pitchFamily="34" charset="0"/>
            </a:endParaRPr>
          </a:p>
        </p:txBody>
      </p:sp>
      <p:sp>
        <p:nvSpPr>
          <p:cNvPr id="3" name="Content Placeholder 2"/>
          <p:cNvSpPr>
            <a:spLocks noGrp="1"/>
          </p:cNvSpPr>
          <p:nvPr>
            <p:ph idx="1"/>
          </p:nvPr>
        </p:nvSpPr>
        <p:spPr>
          <a:xfrm>
            <a:off x="381000" y="1371600"/>
            <a:ext cx="8610600" cy="4953000"/>
          </a:xfrm>
        </p:spPr>
        <p:txBody>
          <a:bodyPr>
            <a:normAutofit/>
          </a:bodyPr>
          <a:lstStyle/>
          <a:p>
            <a:pPr>
              <a:buFont typeface="Wingdings" pitchFamily="2" charset="2"/>
              <a:buChar char="§"/>
            </a:pPr>
            <a:r>
              <a:rPr lang="en-IN" sz="2000" b="1" dirty="0" smtClean="0">
                <a:solidFill>
                  <a:schemeClr val="accent1">
                    <a:lumMod val="75000"/>
                  </a:schemeClr>
                </a:solidFill>
              </a:rPr>
              <a:t>Sharpening Filters</a:t>
            </a:r>
          </a:p>
          <a:p>
            <a:pPr>
              <a:buFont typeface="Wingdings" pitchFamily="2" charset="2"/>
              <a:buChar char="§"/>
            </a:pPr>
            <a:r>
              <a:rPr lang="en-IN" sz="2000" b="1" dirty="0" smtClean="0">
                <a:solidFill>
                  <a:schemeClr val="accent1">
                    <a:lumMod val="75000"/>
                  </a:schemeClr>
                </a:solidFill>
              </a:rPr>
              <a:t>High Pass Filter</a:t>
            </a:r>
          </a:p>
          <a:p>
            <a:pPr>
              <a:buFont typeface="Wingdings" pitchFamily="2" charset="2"/>
              <a:buChar char="§"/>
            </a:pPr>
            <a:endParaRPr lang="en-IN" sz="2000" b="1" dirty="0" smtClean="0">
              <a:solidFill>
                <a:schemeClr val="accent1">
                  <a:lumMod val="75000"/>
                </a:schemeClr>
              </a:solidFill>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418667"/>
            <a:ext cx="646747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71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 Image Negative</a:t>
            </a:r>
          </a:p>
          <a:p>
            <a:pPr marL="0" indent="0">
              <a:buNone/>
            </a:pPr>
            <a:endParaRPr lang="en-IN" dirty="0">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None/>
            </a:pPr>
            <a:r>
              <a:rPr lang="en-IN" sz="2800" dirty="0" smtClean="0">
                <a:solidFill>
                  <a:schemeClr val="tx2"/>
                </a:solidFill>
                <a:latin typeface="Times New Roman" pitchFamily="18" charset="0"/>
                <a:cs typeface="Times New Roman" pitchFamily="18" charset="0"/>
              </a:rPr>
              <a:t>Example			Applications</a:t>
            </a:r>
          </a:p>
          <a:p>
            <a:pPr lvl="8"/>
            <a:r>
              <a:rPr lang="en-IN" sz="1600" dirty="0" smtClean="0">
                <a:latin typeface="Times New Roman" pitchFamily="18" charset="0"/>
                <a:cs typeface="Times New Roman" pitchFamily="18" charset="0"/>
              </a:rPr>
              <a:t>- Useful in display of medical images</a:t>
            </a:r>
          </a:p>
          <a:p>
            <a:pPr lvl="8"/>
            <a:r>
              <a:rPr lang="en-IN" sz="1600" dirty="0" smtClean="0">
                <a:latin typeface="Times New Roman" pitchFamily="18" charset="0"/>
                <a:cs typeface="Times New Roman" pitchFamily="18" charset="0"/>
              </a:rPr>
              <a:t>- Can be used in producing negative prints of an image</a:t>
            </a: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3371850" cy="176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a:spLocks noChangeArrowheads="1"/>
          </p:cNvSpPr>
          <p:nvPr/>
        </p:nvSpPr>
        <p:spPr bwMode="auto">
          <a:xfrm>
            <a:off x="3491880" y="2204136"/>
            <a:ext cx="489654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333333"/>
                </a:solidFill>
                <a:effectLst/>
                <a:latin typeface="Source Sans Pro"/>
                <a:cs typeface="Arial" pitchFamily="34" charset="0"/>
              </a:rPr>
              <a:t>Hence when </a:t>
            </a:r>
            <a:r>
              <a:rPr kumimoji="0" lang="en-US" sz="1200" b="1" i="0" u="none" strike="noStrike" cap="none" normalizeH="0" baseline="0" dirty="0" smtClean="0">
                <a:ln>
                  <a:noFill/>
                </a:ln>
                <a:solidFill>
                  <a:srgbClr val="333333"/>
                </a:solidFill>
                <a:effectLst/>
                <a:latin typeface="MathJax_Math-italic"/>
                <a:cs typeface="Arial" pitchFamily="34" charset="0"/>
              </a:rPr>
              <a:t>r</a:t>
            </a:r>
            <a:r>
              <a:rPr kumimoji="0" lang="en-US" sz="1200" b="1" i="0" u="none" strike="noStrike" cap="none" normalizeH="0" baseline="0" dirty="0" smtClean="0">
                <a:ln>
                  <a:noFill/>
                </a:ln>
                <a:solidFill>
                  <a:srgbClr val="333333"/>
                </a:solidFill>
                <a:effectLst/>
                <a:latin typeface="MathJax_Main"/>
                <a:cs typeface="Arial" pitchFamily="34" charset="0"/>
              </a:rPr>
              <a:t>=0,</a:t>
            </a:r>
            <a:r>
              <a:rPr kumimoji="0" lang="en-US" sz="1200" b="1" i="0" u="none" strike="noStrike" cap="none" normalizeH="0" baseline="0" dirty="0" smtClean="0">
                <a:ln>
                  <a:noFill/>
                </a:ln>
                <a:solidFill>
                  <a:srgbClr val="333333"/>
                </a:solidFill>
                <a:effectLst/>
                <a:latin typeface="MathJax_Math-italic"/>
                <a:cs typeface="Arial" pitchFamily="34" charset="0"/>
              </a:rPr>
              <a:t>s</a:t>
            </a:r>
            <a:r>
              <a:rPr kumimoji="0" lang="en-US" sz="1200" b="1" i="0" u="none" strike="noStrike" cap="none" normalizeH="0" baseline="0" dirty="0" smtClean="0">
                <a:ln>
                  <a:noFill/>
                </a:ln>
                <a:solidFill>
                  <a:srgbClr val="333333"/>
                </a:solidFill>
                <a:effectLst/>
                <a:latin typeface="MathJax_Main"/>
                <a:cs typeface="Arial" pitchFamily="34" charset="0"/>
              </a:rPr>
              <a:t>=255</a:t>
            </a:r>
            <a:endParaRPr kumimoji="0" lang="en-US" sz="1200" b="1" i="0" u="none" strike="noStrike" cap="none" normalizeH="0" baseline="0" dirty="0" smtClean="0">
              <a:ln>
                <a:noFill/>
              </a:ln>
              <a:solidFill>
                <a:srgbClr val="333333"/>
              </a:solidFill>
              <a:effectLst/>
              <a:latin typeface="Source Sans Pr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333333"/>
                </a:solidFill>
                <a:effectLst/>
                <a:latin typeface="Source Sans Pro"/>
                <a:cs typeface="Arial" pitchFamily="34" charset="0"/>
              </a:rPr>
              <a:t> and when </a:t>
            </a:r>
            <a:r>
              <a:rPr kumimoji="0" lang="en-US" sz="1200" b="1" i="0" u="none" strike="noStrike" cap="none" normalizeH="0" baseline="0" dirty="0" smtClean="0">
                <a:ln>
                  <a:noFill/>
                </a:ln>
                <a:solidFill>
                  <a:srgbClr val="333333"/>
                </a:solidFill>
                <a:effectLst/>
                <a:latin typeface="MathJax_Math-italic"/>
                <a:cs typeface="Arial" pitchFamily="34" charset="0"/>
              </a:rPr>
              <a:t>r</a:t>
            </a:r>
            <a:r>
              <a:rPr kumimoji="0" lang="en-US" sz="1200" b="1" i="0" u="none" strike="noStrike" cap="none" normalizeH="0" baseline="0" dirty="0" smtClean="0">
                <a:ln>
                  <a:noFill/>
                </a:ln>
                <a:solidFill>
                  <a:srgbClr val="333333"/>
                </a:solidFill>
                <a:effectLst/>
                <a:latin typeface="MathJax_Main"/>
                <a:cs typeface="Arial" pitchFamily="34" charset="0"/>
              </a:rPr>
              <a:t>=255,</a:t>
            </a:r>
            <a:r>
              <a:rPr kumimoji="0" lang="en-US" sz="1200" b="1" i="0" u="none" strike="noStrike" cap="none" normalizeH="0" baseline="0" dirty="0" smtClean="0">
                <a:ln>
                  <a:noFill/>
                </a:ln>
                <a:solidFill>
                  <a:srgbClr val="333333"/>
                </a:solidFill>
                <a:effectLst/>
                <a:latin typeface="MathJax_Math-italic"/>
                <a:cs typeface="Arial" pitchFamily="34" charset="0"/>
              </a:rPr>
              <a:t>s</a:t>
            </a:r>
            <a:r>
              <a:rPr kumimoji="0" lang="en-US" sz="1200" b="1" i="0" u="none" strike="noStrike" cap="none" normalizeH="0" baseline="0" dirty="0" smtClean="0">
                <a:ln>
                  <a:noFill/>
                </a:ln>
                <a:solidFill>
                  <a:srgbClr val="333333"/>
                </a:solidFill>
                <a:effectLst/>
                <a:latin typeface="MathJax_Main"/>
                <a:cs typeface="Arial" pitchFamily="34" charset="0"/>
              </a:rPr>
              <a:t>=0</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rgbClr val="333333"/>
              </a:solidFill>
              <a:effectLst/>
              <a:latin typeface="Source Sans Pr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333333"/>
                </a:solidFill>
                <a:effectLst/>
                <a:latin typeface="Source Sans Pro"/>
                <a:cs typeface="Arial" pitchFamily="34" charset="0"/>
              </a:rPr>
              <a:t>In general,</a:t>
            </a:r>
            <a:endParaRPr kumimoji="0" lang="en-US" sz="7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333333"/>
                </a:solidFill>
                <a:effectLst/>
                <a:latin typeface="MathJax_Math-italic"/>
                <a:cs typeface="Arial" pitchFamily="34" charset="0"/>
              </a:rPr>
              <a:t>s</a:t>
            </a:r>
            <a:r>
              <a:rPr kumimoji="0" lang="en-US" sz="1200" b="1" i="0" u="none" strike="noStrike" cap="none" normalizeH="0" baseline="0" dirty="0" smtClean="0">
                <a:ln>
                  <a:noFill/>
                </a:ln>
                <a:solidFill>
                  <a:srgbClr val="333333"/>
                </a:solidFill>
                <a:effectLst/>
                <a:latin typeface="MathJax_Main"/>
                <a:cs typeface="Arial" pitchFamily="34" charset="0"/>
              </a:rPr>
              <a:t>=(</a:t>
            </a:r>
            <a:r>
              <a:rPr kumimoji="0" lang="en-US" sz="1200" b="1" i="0" u="none" strike="noStrike" cap="none" normalizeH="0" baseline="0" dirty="0" smtClean="0">
                <a:ln>
                  <a:noFill/>
                </a:ln>
                <a:solidFill>
                  <a:srgbClr val="333333"/>
                </a:solidFill>
                <a:effectLst/>
                <a:latin typeface="MathJax_Math-italic"/>
                <a:cs typeface="Arial" pitchFamily="34" charset="0"/>
              </a:rPr>
              <a:t>L</a:t>
            </a:r>
            <a:r>
              <a:rPr kumimoji="0" lang="en-US" sz="1200" b="1" i="0" u="none" strike="noStrike" cap="none" normalizeH="0" baseline="0" dirty="0" smtClean="0">
                <a:ln>
                  <a:noFill/>
                </a:ln>
                <a:solidFill>
                  <a:srgbClr val="333333"/>
                </a:solidFill>
                <a:effectLst/>
                <a:latin typeface="MathJax_Main"/>
                <a:cs typeface="Arial" pitchFamily="34" charset="0"/>
              </a:rPr>
              <a:t>−1)−</a:t>
            </a:r>
            <a:r>
              <a:rPr kumimoji="0" lang="en-US" sz="1200" b="1" i="0" u="none" strike="noStrike" cap="none" normalizeH="0" baseline="0" dirty="0" smtClean="0">
                <a:ln>
                  <a:noFill/>
                </a:ln>
                <a:solidFill>
                  <a:srgbClr val="333333"/>
                </a:solidFill>
                <a:effectLst/>
                <a:latin typeface="MathJax_Math-italic"/>
                <a:cs typeface="Arial" pitchFamily="34" charset="0"/>
              </a:rPr>
              <a:t>r</a:t>
            </a:r>
            <a:endParaRPr kumimoji="0" lang="en-US" sz="7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4" name="Picture 2" descr="https://www.mathworks.com/help/examples/images/win64/ReverseBlackAndWhiteInBinaryImageExampl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6" y="4191000"/>
            <a:ext cx="4193074"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 Image Negative</a:t>
            </a:r>
          </a:p>
          <a:p>
            <a:pPr marL="0" indent="0">
              <a:buNone/>
            </a:pPr>
            <a:endParaRPr lang="en-IN" dirty="0">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4" name="Picture 3"/>
          <p:cNvPicPr>
            <a:picLocks noChangeAspect="1"/>
          </p:cNvPicPr>
          <p:nvPr/>
        </p:nvPicPr>
        <p:blipFill rotWithShape="1">
          <a:blip r:embed="rId2"/>
          <a:srcRect t="5744"/>
          <a:stretch/>
        </p:blipFill>
        <p:spPr>
          <a:xfrm>
            <a:off x="457200" y="1981200"/>
            <a:ext cx="8210550" cy="2109787"/>
          </a:xfrm>
          <a:prstGeom prst="rect">
            <a:avLst/>
          </a:prstGeom>
        </p:spPr>
      </p:pic>
      <p:pic>
        <p:nvPicPr>
          <p:cNvPr id="6" name="Picture 5"/>
          <p:cNvPicPr>
            <a:picLocks noChangeAspect="1"/>
          </p:cNvPicPr>
          <p:nvPr/>
        </p:nvPicPr>
        <p:blipFill>
          <a:blip r:embed="rId3"/>
          <a:stretch>
            <a:fillRect/>
          </a:stretch>
        </p:blipFill>
        <p:spPr>
          <a:xfrm>
            <a:off x="457200" y="4129087"/>
            <a:ext cx="4191000" cy="1058862"/>
          </a:xfrm>
          <a:prstGeom prst="rect">
            <a:avLst/>
          </a:prstGeom>
        </p:spPr>
      </p:pic>
      <p:pic>
        <p:nvPicPr>
          <p:cNvPr id="7" name="Picture 6"/>
          <p:cNvPicPr>
            <a:picLocks noChangeAspect="1"/>
          </p:cNvPicPr>
          <p:nvPr/>
        </p:nvPicPr>
        <p:blipFill>
          <a:blip r:embed="rId4"/>
          <a:stretch>
            <a:fillRect/>
          </a:stretch>
        </p:blipFill>
        <p:spPr>
          <a:xfrm>
            <a:off x="5144603" y="4332652"/>
            <a:ext cx="2987177" cy="1710594"/>
          </a:xfrm>
          <a:prstGeom prst="rect">
            <a:avLst/>
          </a:prstGeom>
        </p:spPr>
      </p:pic>
    </p:spTree>
    <p:extLst>
      <p:ext uri="{BB962C8B-B14F-4D97-AF65-F5344CB8AC3E}">
        <p14:creationId xmlns:p14="http://schemas.microsoft.com/office/powerpoint/2010/main" val="2430320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a:xfrm>
            <a:off x="381000" y="1371600"/>
            <a:ext cx="8229600" cy="4525963"/>
          </a:xfrm>
        </p:spPr>
        <p:txBody>
          <a:bodyPr>
            <a:normAutofit/>
          </a:bodyPr>
          <a:lstStyle/>
          <a:p>
            <a:pPr>
              <a:buFont typeface="Wingdings" pitchFamily="2" charset="2"/>
              <a:buChar char="§"/>
            </a:pPr>
            <a:r>
              <a:rPr lang="en-IN" sz="2800" dirty="0" smtClean="0">
                <a:solidFill>
                  <a:schemeClr val="tx2"/>
                </a:solidFill>
                <a:latin typeface="Times New Roman" pitchFamily="18" charset="0"/>
                <a:cs typeface="Times New Roman" pitchFamily="18" charset="0"/>
              </a:rPr>
              <a:t> </a:t>
            </a:r>
            <a:r>
              <a:rPr lang="en-IN" sz="2800" dirty="0" err="1" smtClean="0">
                <a:solidFill>
                  <a:schemeClr val="tx2"/>
                </a:solidFill>
                <a:latin typeface="Times New Roman" pitchFamily="18" charset="0"/>
                <a:cs typeface="Times New Roman" pitchFamily="18" charset="0"/>
              </a:rPr>
              <a:t>Thresholding</a:t>
            </a:r>
            <a:endParaRPr lang="en-IN" sz="2800" dirty="0" smtClean="0">
              <a:solidFill>
                <a:schemeClr val="tx2"/>
              </a:solidFill>
              <a:latin typeface="Times New Roman" pitchFamily="18" charset="0"/>
              <a:cs typeface="Times New Roman" pitchFamily="18" charset="0"/>
            </a:endParaRPr>
          </a:p>
          <a:p>
            <a:pPr lvl="1">
              <a:buFont typeface="Wingdings" pitchFamily="2" charset="2"/>
              <a:buChar char="§"/>
            </a:pPr>
            <a:r>
              <a:rPr lang="en-US" sz="2400" dirty="0" err="1" smtClean="0"/>
              <a:t>Thresholding</a:t>
            </a:r>
            <a:r>
              <a:rPr lang="en-US" sz="2400" dirty="0" smtClean="0"/>
              <a:t> transformations are particularly useful for segmentation in which we want to isolate an object of interest from a background </a:t>
            </a: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US" sz="2400" dirty="0" smtClean="0">
              <a:solidFill>
                <a:schemeClr val="tx2"/>
              </a:solidFill>
              <a:latin typeface="Times New Roman" pitchFamily="18" charset="0"/>
              <a:cs typeface="Times New Roman" pitchFamily="18" charset="0"/>
            </a:endParaRPr>
          </a:p>
          <a:p>
            <a:pPr lvl="1">
              <a:buFont typeface="Wingdings" pitchFamily="2" charset="2"/>
              <a:buChar char="§"/>
            </a:pPr>
            <a:endParaRPr lang="en-IN" sz="24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None/>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sz="2800"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2209800" y="3429000"/>
            <a:ext cx="3962400" cy="2743200"/>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p:txBody>
          <a:bodyPr>
            <a:normAutofit/>
          </a:bodyPr>
          <a:lstStyle/>
          <a:p>
            <a:pPr>
              <a:buFont typeface="Wingdings" pitchFamily="2" charset="2"/>
              <a:buChar char="§"/>
            </a:pPr>
            <a:r>
              <a:rPr lang="en-IN" sz="2800" dirty="0" err="1" smtClean="0">
                <a:solidFill>
                  <a:schemeClr val="tx2"/>
                </a:solidFill>
                <a:latin typeface="Times New Roman" pitchFamily="18" charset="0"/>
                <a:cs typeface="Times New Roman" pitchFamily="18" charset="0"/>
              </a:rPr>
              <a:t>Thresholding</a:t>
            </a:r>
            <a:endParaRPr lang="en-IN" sz="2800" dirty="0" smtClean="0">
              <a:solidFill>
                <a:schemeClr val="tx2"/>
              </a:solidFill>
              <a:latin typeface="Times New Roman" pitchFamily="18" charset="0"/>
              <a:cs typeface="Times New Roman" pitchFamily="18" charset="0"/>
            </a:endParaRPr>
          </a:p>
          <a:p>
            <a:pPr marL="0" indent="0">
              <a:buNone/>
            </a:pPr>
            <a:endParaRPr lang="en-IN" dirty="0">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361950" y="2362200"/>
            <a:ext cx="8420100" cy="2971800"/>
          </a:xfrm>
          <a:prstGeom prst="rect">
            <a:avLst/>
          </a:prstGeom>
          <a:noFill/>
          <a:ln w="9525">
            <a:noFill/>
            <a:miter lim="800000"/>
            <a:headEnd/>
            <a:tailEnd/>
          </a:ln>
          <a:effectLst/>
        </p:spPr>
      </p:pic>
    </p:spTree>
    <p:extLst>
      <p:ext uri="{BB962C8B-B14F-4D97-AF65-F5344CB8AC3E}">
        <p14:creationId xmlns:p14="http://schemas.microsoft.com/office/powerpoint/2010/main" val="146772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Black" pitchFamily="34" charset="0"/>
              </a:rPr>
              <a:t>Point Processing Transformations/ Zero Memory Operations</a:t>
            </a:r>
            <a:endParaRPr lang="en-IN" sz="3200" dirty="0">
              <a:latin typeface="Arial Black" pitchFamily="34" charset="0"/>
            </a:endParaRPr>
          </a:p>
        </p:txBody>
      </p:sp>
      <p:sp>
        <p:nvSpPr>
          <p:cNvPr id="3" name="Content Placeholder 2"/>
          <p:cNvSpPr>
            <a:spLocks noGrp="1"/>
          </p:cNvSpPr>
          <p:nvPr>
            <p:ph idx="1"/>
          </p:nvPr>
        </p:nvSpPr>
        <p:spPr/>
        <p:txBody>
          <a:bodyPr>
            <a:normAutofit/>
          </a:bodyPr>
          <a:lstStyle/>
          <a:p>
            <a:pPr>
              <a:buFont typeface="Wingdings" pitchFamily="2" charset="2"/>
              <a:buChar char="§"/>
            </a:pPr>
            <a:r>
              <a:rPr lang="en-IN" sz="2800" dirty="0" err="1" smtClean="0">
                <a:solidFill>
                  <a:schemeClr val="tx2"/>
                </a:solidFill>
                <a:latin typeface="Times New Roman" pitchFamily="18" charset="0"/>
                <a:cs typeface="Times New Roman" pitchFamily="18" charset="0"/>
              </a:rPr>
              <a:t>Thresholding</a:t>
            </a:r>
            <a:endParaRPr lang="en-IN" sz="2800" dirty="0" smtClean="0">
              <a:solidFill>
                <a:schemeClr val="tx2"/>
              </a:solidFill>
              <a:latin typeface="Times New Roman" pitchFamily="18" charset="0"/>
              <a:cs typeface="Times New Roman" pitchFamily="18" charset="0"/>
            </a:endParaRPr>
          </a:p>
          <a:p>
            <a:pPr marL="0" indent="0">
              <a:buNone/>
            </a:pPr>
            <a:endParaRPr lang="en-IN" dirty="0">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a:p>
            <a:pPr>
              <a:buFont typeface="Wingdings" pitchFamily="2" charset="2"/>
              <a:buChar char="§"/>
            </a:pPr>
            <a:endParaRPr lang="en-IN" dirty="0" smtClean="0">
              <a:solidFill>
                <a:schemeClr val="tx2"/>
              </a:solidFill>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838200" y="2300142"/>
            <a:ext cx="7467600" cy="4040821"/>
          </a:xfrm>
          <a:prstGeom prst="rect">
            <a:avLst/>
          </a:prstGeom>
        </p:spPr>
      </p:pic>
    </p:spTree>
    <p:extLst>
      <p:ext uri="{BB962C8B-B14F-4D97-AF65-F5344CB8AC3E}">
        <p14:creationId xmlns:p14="http://schemas.microsoft.com/office/powerpoint/2010/main" val="3968416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1157</TotalTime>
  <Words>915</Words>
  <Application>Microsoft Office PowerPoint</Application>
  <PresentationFormat>On-screen Show (4:3)</PresentationFormat>
  <Paragraphs>611</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Arial Black</vt:lpstr>
      <vt:lpstr>Calibri</vt:lpstr>
      <vt:lpstr>MathJax_Main</vt:lpstr>
      <vt:lpstr>MathJax_Math-italic</vt:lpstr>
      <vt:lpstr>Source Sans Pro</vt:lpstr>
      <vt:lpstr>Times New Roman</vt:lpstr>
      <vt:lpstr>Wingdings</vt:lpstr>
      <vt:lpstr>Office Theme</vt:lpstr>
      <vt:lpstr>Chapter 5</vt:lpstr>
      <vt:lpstr>PowerPoint Presentation</vt:lpstr>
      <vt:lpstr>Spatial Domain Methods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Point Processing Transformations/ Zero Memory Operations</vt:lpstr>
      <vt:lpstr>Histogram Processing</vt:lpstr>
      <vt:lpstr>Histogram Equalization</vt:lpstr>
      <vt:lpstr>Histogram Equalization</vt:lpstr>
      <vt:lpstr>Histogram Specification ( Histogram Matching)</vt:lpstr>
      <vt:lpstr>Histogram Specification ( Histogram Matching)</vt:lpstr>
      <vt:lpstr>Neighbourhood Processing</vt:lpstr>
      <vt:lpstr>Image Filtering in Spatial Domain</vt:lpstr>
      <vt:lpstr>Image Filtering in Spatial Domain</vt:lpstr>
      <vt:lpstr>Image and Filter Mask Convolution</vt:lpstr>
      <vt:lpstr>Computing the Filtered Image</vt:lpstr>
      <vt:lpstr>Boundary Effects</vt:lpstr>
      <vt:lpstr>Boundary Effects- 3X3 Mask</vt:lpstr>
      <vt:lpstr>Neighbourhood Processing</vt:lpstr>
      <vt:lpstr>Neighbourhood Processing</vt:lpstr>
      <vt:lpstr>Neighbourhood Processing</vt:lpstr>
      <vt:lpstr>Neighbourhood Processing</vt:lpstr>
      <vt:lpstr>Neighbourhood Processing</vt:lpstr>
      <vt:lpstr>Neighbourhood Processing</vt:lpstr>
      <vt:lpstr>Neighbourhood Processing</vt:lpstr>
      <vt:lpstr>Neighbourhood Processing</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Ruhina Karani</dc:creator>
  <cp:lastModifiedBy>Ruhina Karani</cp:lastModifiedBy>
  <cp:revision>125</cp:revision>
  <dcterms:created xsi:type="dcterms:W3CDTF">2019-09-07T05:20:38Z</dcterms:created>
  <dcterms:modified xsi:type="dcterms:W3CDTF">2024-08-08T08:03:13Z</dcterms:modified>
</cp:coreProperties>
</file>